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handoutMasterIdLst>
    <p:handoutMasterId r:id="rId24"/>
  </p:handoutMasterIdLst>
  <p:sldIdLst>
    <p:sldId id="269" r:id="rId2"/>
    <p:sldId id="298" r:id="rId3"/>
    <p:sldId id="317" r:id="rId4"/>
    <p:sldId id="323" r:id="rId5"/>
    <p:sldId id="321" r:id="rId6"/>
    <p:sldId id="322" r:id="rId7"/>
    <p:sldId id="291" r:id="rId8"/>
    <p:sldId id="324" r:id="rId9"/>
    <p:sldId id="302" r:id="rId10"/>
    <p:sldId id="270" r:id="rId11"/>
    <p:sldId id="273" r:id="rId12"/>
    <p:sldId id="318" r:id="rId13"/>
    <p:sldId id="319" r:id="rId14"/>
    <p:sldId id="256" r:id="rId15"/>
    <p:sldId id="280" r:id="rId16"/>
    <p:sldId id="304" r:id="rId17"/>
    <p:sldId id="282" r:id="rId18"/>
    <p:sldId id="320" r:id="rId19"/>
    <p:sldId id="325" r:id="rId20"/>
    <p:sldId id="316" r:id="rId21"/>
    <p:sldId id="275"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CC33008-6072-4395-9FD3-1316A168C6B2}">
          <p14:sldIdLst>
            <p14:sldId id="269"/>
            <p14:sldId id="298"/>
            <p14:sldId id="317"/>
            <p14:sldId id="323"/>
            <p14:sldId id="321"/>
            <p14:sldId id="322"/>
            <p14:sldId id="291"/>
            <p14:sldId id="324"/>
            <p14:sldId id="302"/>
            <p14:sldId id="270"/>
            <p14:sldId id="273"/>
            <p14:sldId id="318"/>
            <p14:sldId id="319"/>
            <p14:sldId id="256"/>
            <p14:sldId id="280"/>
            <p14:sldId id="304"/>
            <p14:sldId id="282"/>
            <p14:sldId id="320"/>
            <p14:sldId id="325"/>
            <p14:sldId id="316"/>
            <p14:sldId id="27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6157DF-3103-4436-B548-729BC1E73BC4}" type="doc">
      <dgm:prSet loTypeId="urn:microsoft.com/office/officeart/2005/8/layout/process1" loCatId="process" qsTypeId="urn:microsoft.com/office/officeart/2005/8/quickstyle/simple1" qsCatId="simple" csTypeId="urn:microsoft.com/office/officeart/2005/8/colors/accent1_2" csCatId="accent1" phldr="1"/>
      <dgm:spPr/>
    </dgm:pt>
    <dgm:pt modelId="{B55A8D96-0EAB-4568-956F-AA2DBFDE39F8}">
      <dgm:prSet phldrT="[Text]"/>
      <dgm:spPr/>
      <dgm:t>
        <a:bodyPr/>
        <a:lstStyle/>
        <a:p>
          <a:r>
            <a:rPr lang="en-US" dirty="0" smtClean="0"/>
            <a:t>No Impairment</a:t>
          </a:r>
          <a:endParaRPr lang="en-US" dirty="0"/>
        </a:p>
      </dgm:t>
    </dgm:pt>
    <dgm:pt modelId="{237B0038-5E77-45EA-87E7-FE0B30EC4671}" type="parTrans" cxnId="{A9A34D05-B07F-4D78-913D-CD99E6E4E7EB}">
      <dgm:prSet/>
      <dgm:spPr/>
      <dgm:t>
        <a:bodyPr/>
        <a:lstStyle/>
        <a:p>
          <a:endParaRPr lang="en-US"/>
        </a:p>
      </dgm:t>
    </dgm:pt>
    <dgm:pt modelId="{E6EA5E50-E75C-497B-8A11-66993880CB7D}" type="sibTrans" cxnId="{A9A34D05-B07F-4D78-913D-CD99E6E4E7EB}">
      <dgm:prSet/>
      <dgm:spPr/>
      <dgm:t>
        <a:bodyPr/>
        <a:lstStyle/>
        <a:p>
          <a:endParaRPr lang="en-US"/>
        </a:p>
      </dgm:t>
    </dgm:pt>
    <dgm:pt modelId="{546FA2B4-C782-495C-918B-3282B32719B6}">
      <dgm:prSet phldrT="[Text]"/>
      <dgm:spPr/>
      <dgm:t>
        <a:bodyPr/>
        <a:lstStyle/>
        <a:p>
          <a:r>
            <a:rPr lang="en-US" dirty="0" smtClean="0"/>
            <a:t>Some Impairment</a:t>
          </a:r>
          <a:endParaRPr lang="en-US" dirty="0"/>
        </a:p>
      </dgm:t>
    </dgm:pt>
    <dgm:pt modelId="{C79B2511-2382-47FE-B583-9CB3D4BE29AA}" type="parTrans" cxnId="{A01C0DBE-8ADD-4039-A66C-4C06C603A77D}">
      <dgm:prSet/>
      <dgm:spPr/>
      <dgm:t>
        <a:bodyPr/>
        <a:lstStyle/>
        <a:p>
          <a:endParaRPr lang="en-US"/>
        </a:p>
      </dgm:t>
    </dgm:pt>
    <dgm:pt modelId="{A2C0756C-72F3-456F-B724-D4CC6729F67A}" type="sibTrans" cxnId="{A01C0DBE-8ADD-4039-A66C-4C06C603A77D}">
      <dgm:prSet/>
      <dgm:spPr/>
      <dgm:t>
        <a:bodyPr/>
        <a:lstStyle/>
        <a:p>
          <a:endParaRPr lang="en-US"/>
        </a:p>
      </dgm:t>
    </dgm:pt>
    <dgm:pt modelId="{77ADCD1D-B95B-4FAD-95D1-1203A5127CF2}">
      <dgm:prSet phldrT="[Text]"/>
      <dgm:spPr/>
      <dgm:t>
        <a:bodyPr/>
        <a:lstStyle/>
        <a:p>
          <a:r>
            <a:rPr lang="en-US" dirty="0" smtClean="0"/>
            <a:t>Total Impairment</a:t>
          </a:r>
          <a:endParaRPr lang="en-US" dirty="0"/>
        </a:p>
      </dgm:t>
    </dgm:pt>
    <dgm:pt modelId="{86BB56CB-88A2-4400-B661-21A876DE76EB}" type="parTrans" cxnId="{136D65D3-3C7B-47F7-9270-77EA94CB52EA}">
      <dgm:prSet/>
      <dgm:spPr/>
      <dgm:t>
        <a:bodyPr/>
        <a:lstStyle/>
        <a:p>
          <a:endParaRPr lang="en-US"/>
        </a:p>
      </dgm:t>
    </dgm:pt>
    <dgm:pt modelId="{6E82F970-DBE9-4BA0-AABE-DE74BFC2BA96}" type="sibTrans" cxnId="{136D65D3-3C7B-47F7-9270-77EA94CB52EA}">
      <dgm:prSet/>
      <dgm:spPr/>
      <dgm:t>
        <a:bodyPr/>
        <a:lstStyle/>
        <a:p>
          <a:endParaRPr lang="en-US"/>
        </a:p>
      </dgm:t>
    </dgm:pt>
    <dgm:pt modelId="{0180DEA2-F09A-4A09-8A5D-54A19FD01CFB}">
      <dgm:prSet phldrT="[Text]"/>
      <dgm:spPr/>
      <dgm:t>
        <a:bodyPr/>
        <a:lstStyle/>
        <a:p>
          <a:r>
            <a:rPr lang="en-US" dirty="0" smtClean="0"/>
            <a:t>Significant Impairment</a:t>
          </a:r>
          <a:endParaRPr lang="en-US" dirty="0"/>
        </a:p>
      </dgm:t>
    </dgm:pt>
    <dgm:pt modelId="{066A0E04-52EF-487E-98F2-87C6241B5443}" type="parTrans" cxnId="{1C86CE8B-1B24-4D49-9060-5FD6AC44D3A4}">
      <dgm:prSet/>
      <dgm:spPr/>
      <dgm:t>
        <a:bodyPr/>
        <a:lstStyle/>
        <a:p>
          <a:endParaRPr lang="en-US"/>
        </a:p>
      </dgm:t>
    </dgm:pt>
    <dgm:pt modelId="{2F51128D-492B-46B7-8172-868559C2EECE}" type="sibTrans" cxnId="{1C86CE8B-1B24-4D49-9060-5FD6AC44D3A4}">
      <dgm:prSet/>
      <dgm:spPr/>
      <dgm:t>
        <a:bodyPr/>
        <a:lstStyle/>
        <a:p>
          <a:endParaRPr lang="en-US"/>
        </a:p>
      </dgm:t>
    </dgm:pt>
    <dgm:pt modelId="{81F1E8A7-35AD-4458-B79D-A32191CEF912}" type="pres">
      <dgm:prSet presAssocID="{F96157DF-3103-4436-B548-729BC1E73BC4}" presName="Name0" presStyleCnt="0">
        <dgm:presLayoutVars>
          <dgm:dir/>
          <dgm:resizeHandles val="exact"/>
        </dgm:presLayoutVars>
      </dgm:prSet>
      <dgm:spPr/>
    </dgm:pt>
    <dgm:pt modelId="{BA7BB1FB-D113-4CA4-8B04-7C2FF53F483A}" type="pres">
      <dgm:prSet presAssocID="{B55A8D96-0EAB-4568-956F-AA2DBFDE39F8}" presName="node" presStyleLbl="node1" presStyleIdx="0" presStyleCnt="4">
        <dgm:presLayoutVars>
          <dgm:bulletEnabled val="1"/>
        </dgm:presLayoutVars>
      </dgm:prSet>
      <dgm:spPr/>
      <dgm:t>
        <a:bodyPr/>
        <a:lstStyle/>
        <a:p>
          <a:endParaRPr lang="en-US"/>
        </a:p>
      </dgm:t>
    </dgm:pt>
    <dgm:pt modelId="{4CD39685-0A2B-43AE-A989-1A9EB4B2A9DE}" type="pres">
      <dgm:prSet presAssocID="{E6EA5E50-E75C-497B-8A11-66993880CB7D}" presName="sibTrans" presStyleLbl="sibTrans2D1" presStyleIdx="0" presStyleCnt="3"/>
      <dgm:spPr/>
      <dgm:t>
        <a:bodyPr/>
        <a:lstStyle/>
        <a:p>
          <a:endParaRPr lang="en-US"/>
        </a:p>
      </dgm:t>
    </dgm:pt>
    <dgm:pt modelId="{83882FE3-C5BC-4828-8170-8B998E236777}" type="pres">
      <dgm:prSet presAssocID="{E6EA5E50-E75C-497B-8A11-66993880CB7D}" presName="connectorText" presStyleLbl="sibTrans2D1" presStyleIdx="0" presStyleCnt="3"/>
      <dgm:spPr/>
      <dgm:t>
        <a:bodyPr/>
        <a:lstStyle/>
        <a:p>
          <a:endParaRPr lang="en-US"/>
        </a:p>
      </dgm:t>
    </dgm:pt>
    <dgm:pt modelId="{7300B4B3-73E2-4CA1-83A0-8435B7338C82}" type="pres">
      <dgm:prSet presAssocID="{546FA2B4-C782-495C-918B-3282B32719B6}" presName="node" presStyleLbl="node1" presStyleIdx="1" presStyleCnt="4">
        <dgm:presLayoutVars>
          <dgm:bulletEnabled val="1"/>
        </dgm:presLayoutVars>
      </dgm:prSet>
      <dgm:spPr/>
      <dgm:t>
        <a:bodyPr/>
        <a:lstStyle/>
        <a:p>
          <a:endParaRPr lang="en-US"/>
        </a:p>
      </dgm:t>
    </dgm:pt>
    <dgm:pt modelId="{EFF1E3AE-EAE7-4B06-B911-7A47BDEDCF31}" type="pres">
      <dgm:prSet presAssocID="{A2C0756C-72F3-456F-B724-D4CC6729F67A}" presName="sibTrans" presStyleLbl="sibTrans2D1" presStyleIdx="1" presStyleCnt="3"/>
      <dgm:spPr/>
      <dgm:t>
        <a:bodyPr/>
        <a:lstStyle/>
        <a:p>
          <a:endParaRPr lang="en-US"/>
        </a:p>
      </dgm:t>
    </dgm:pt>
    <dgm:pt modelId="{FFDB8E32-A95E-496C-906F-4A160A69656C}" type="pres">
      <dgm:prSet presAssocID="{A2C0756C-72F3-456F-B724-D4CC6729F67A}" presName="connectorText" presStyleLbl="sibTrans2D1" presStyleIdx="1" presStyleCnt="3"/>
      <dgm:spPr/>
      <dgm:t>
        <a:bodyPr/>
        <a:lstStyle/>
        <a:p>
          <a:endParaRPr lang="en-US"/>
        </a:p>
      </dgm:t>
    </dgm:pt>
    <dgm:pt modelId="{8D471C71-6097-458E-AFC2-184ECC769C27}" type="pres">
      <dgm:prSet presAssocID="{0180DEA2-F09A-4A09-8A5D-54A19FD01CFB}" presName="node" presStyleLbl="node1" presStyleIdx="2" presStyleCnt="4">
        <dgm:presLayoutVars>
          <dgm:bulletEnabled val="1"/>
        </dgm:presLayoutVars>
      </dgm:prSet>
      <dgm:spPr/>
      <dgm:t>
        <a:bodyPr/>
        <a:lstStyle/>
        <a:p>
          <a:endParaRPr lang="en-US"/>
        </a:p>
      </dgm:t>
    </dgm:pt>
    <dgm:pt modelId="{885E46FA-CCFE-4EAA-A709-25964C7BA18F}" type="pres">
      <dgm:prSet presAssocID="{2F51128D-492B-46B7-8172-868559C2EECE}" presName="sibTrans" presStyleLbl="sibTrans2D1" presStyleIdx="2" presStyleCnt="3"/>
      <dgm:spPr/>
      <dgm:t>
        <a:bodyPr/>
        <a:lstStyle/>
        <a:p>
          <a:endParaRPr lang="en-US"/>
        </a:p>
      </dgm:t>
    </dgm:pt>
    <dgm:pt modelId="{39B6794A-8807-40A6-9118-A6219EA552AD}" type="pres">
      <dgm:prSet presAssocID="{2F51128D-492B-46B7-8172-868559C2EECE}" presName="connectorText" presStyleLbl="sibTrans2D1" presStyleIdx="2" presStyleCnt="3"/>
      <dgm:spPr/>
      <dgm:t>
        <a:bodyPr/>
        <a:lstStyle/>
        <a:p>
          <a:endParaRPr lang="en-US"/>
        </a:p>
      </dgm:t>
    </dgm:pt>
    <dgm:pt modelId="{0DD55811-E234-437E-B89F-61B85186409C}" type="pres">
      <dgm:prSet presAssocID="{77ADCD1D-B95B-4FAD-95D1-1203A5127CF2}" presName="node" presStyleLbl="node1" presStyleIdx="3" presStyleCnt="4">
        <dgm:presLayoutVars>
          <dgm:bulletEnabled val="1"/>
        </dgm:presLayoutVars>
      </dgm:prSet>
      <dgm:spPr/>
      <dgm:t>
        <a:bodyPr/>
        <a:lstStyle/>
        <a:p>
          <a:endParaRPr lang="en-US"/>
        </a:p>
      </dgm:t>
    </dgm:pt>
  </dgm:ptLst>
  <dgm:cxnLst>
    <dgm:cxn modelId="{F3D6C9C9-E7AA-4798-9233-D788D8C90B8E}" type="presOf" srcId="{A2C0756C-72F3-456F-B724-D4CC6729F67A}" destId="{EFF1E3AE-EAE7-4B06-B911-7A47BDEDCF31}" srcOrd="0" destOrd="0" presId="urn:microsoft.com/office/officeart/2005/8/layout/process1"/>
    <dgm:cxn modelId="{B9EC94E8-6006-43E8-835D-6C22A4260B22}" type="presOf" srcId="{0180DEA2-F09A-4A09-8A5D-54A19FD01CFB}" destId="{8D471C71-6097-458E-AFC2-184ECC769C27}" srcOrd="0" destOrd="0" presId="urn:microsoft.com/office/officeart/2005/8/layout/process1"/>
    <dgm:cxn modelId="{926DF56C-262C-4720-8F2A-620DB97EE662}" type="presOf" srcId="{77ADCD1D-B95B-4FAD-95D1-1203A5127CF2}" destId="{0DD55811-E234-437E-B89F-61B85186409C}" srcOrd="0" destOrd="0" presId="urn:microsoft.com/office/officeart/2005/8/layout/process1"/>
    <dgm:cxn modelId="{73C41A6D-F1AE-4AD0-B404-A2F127819480}" type="presOf" srcId="{F96157DF-3103-4436-B548-729BC1E73BC4}" destId="{81F1E8A7-35AD-4458-B79D-A32191CEF912}" srcOrd="0" destOrd="0" presId="urn:microsoft.com/office/officeart/2005/8/layout/process1"/>
    <dgm:cxn modelId="{A9A34D05-B07F-4D78-913D-CD99E6E4E7EB}" srcId="{F96157DF-3103-4436-B548-729BC1E73BC4}" destId="{B55A8D96-0EAB-4568-956F-AA2DBFDE39F8}" srcOrd="0" destOrd="0" parTransId="{237B0038-5E77-45EA-87E7-FE0B30EC4671}" sibTransId="{E6EA5E50-E75C-497B-8A11-66993880CB7D}"/>
    <dgm:cxn modelId="{EA8F18C8-76C3-4285-BA23-10C30DF175C9}" type="presOf" srcId="{546FA2B4-C782-495C-918B-3282B32719B6}" destId="{7300B4B3-73E2-4CA1-83A0-8435B7338C82}" srcOrd="0" destOrd="0" presId="urn:microsoft.com/office/officeart/2005/8/layout/process1"/>
    <dgm:cxn modelId="{F8B595A0-DA00-404A-9940-145926F4A1E7}" type="presOf" srcId="{B55A8D96-0EAB-4568-956F-AA2DBFDE39F8}" destId="{BA7BB1FB-D113-4CA4-8B04-7C2FF53F483A}" srcOrd="0" destOrd="0" presId="urn:microsoft.com/office/officeart/2005/8/layout/process1"/>
    <dgm:cxn modelId="{8D3A3855-E6C5-41A3-B452-D3B5FB112ACD}" type="presOf" srcId="{A2C0756C-72F3-456F-B724-D4CC6729F67A}" destId="{FFDB8E32-A95E-496C-906F-4A160A69656C}" srcOrd="1" destOrd="0" presId="urn:microsoft.com/office/officeart/2005/8/layout/process1"/>
    <dgm:cxn modelId="{AD387AE1-C6E4-442E-8B7D-B9AB50D5EC04}" type="presOf" srcId="{2F51128D-492B-46B7-8172-868559C2EECE}" destId="{39B6794A-8807-40A6-9118-A6219EA552AD}" srcOrd="1" destOrd="0" presId="urn:microsoft.com/office/officeart/2005/8/layout/process1"/>
    <dgm:cxn modelId="{A01C0DBE-8ADD-4039-A66C-4C06C603A77D}" srcId="{F96157DF-3103-4436-B548-729BC1E73BC4}" destId="{546FA2B4-C782-495C-918B-3282B32719B6}" srcOrd="1" destOrd="0" parTransId="{C79B2511-2382-47FE-B583-9CB3D4BE29AA}" sibTransId="{A2C0756C-72F3-456F-B724-D4CC6729F67A}"/>
    <dgm:cxn modelId="{215D1D97-C3A9-4B6A-AB74-E7F7CA620C28}" type="presOf" srcId="{E6EA5E50-E75C-497B-8A11-66993880CB7D}" destId="{83882FE3-C5BC-4828-8170-8B998E236777}" srcOrd="1" destOrd="0" presId="urn:microsoft.com/office/officeart/2005/8/layout/process1"/>
    <dgm:cxn modelId="{BCB9375B-7954-4B87-AF37-B65D7FB50403}" type="presOf" srcId="{E6EA5E50-E75C-497B-8A11-66993880CB7D}" destId="{4CD39685-0A2B-43AE-A989-1A9EB4B2A9DE}" srcOrd="0" destOrd="0" presId="urn:microsoft.com/office/officeart/2005/8/layout/process1"/>
    <dgm:cxn modelId="{060B1276-7E16-441F-AFC5-3F2507DE80A4}" type="presOf" srcId="{2F51128D-492B-46B7-8172-868559C2EECE}" destId="{885E46FA-CCFE-4EAA-A709-25964C7BA18F}" srcOrd="0" destOrd="0" presId="urn:microsoft.com/office/officeart/2005/8/layout/process1"/>
    <dgm:cxn modelId="{136D65D3-3C7B-47F7-9270-77EA94CB52EA}" srcId="{F96157DF-3103-4436-B548-729BC1E73BC4}" destId="{77ADCD1D-B95B-4FAD-95D1-1203A5127CF2}" srcOrd="3" destOrd="0" parTransId="{86BB56CB-88A2-4400-B661-21A876DE76EB}" sibTransId="{6E82F970-DBE9-4BA0-AABE-DE74BFC2BA96}"/>
    <dgm:cxn modelId="{1C86CE8B-1B24-4D49-9060-5FD6AC44D3A4}" srcId="{F96157DF-3103-4436-B548-729BC1E73BC4}" destId="{0180DEA2-F09A-4A09-8A5D-54A19FD01CFB}" srcOrd="2" destOrd="0" parTransId="{066A0E04-52EF-487E-98F2-87C6241B5443}" sibTransId="{2F51128D-492B-46B7-8172-868559C2EECE}"/>
    <dgm:cxn modelId="{8CD7BEB6-983E-4683-9363-6B396D6464A6}" type="presParOf" srcId="{81F1E8A7-35AD-4458-B79D-A32191CEF912}" destId="{BA7BB1FB-D113-4CA4-8B04-7C2FF53F483A}" srcOrd="0" destOrd="0" presId="urn:microsoft.com/office/officeart/2005/8/layout/process1"/>
    <dgm:cxn modelId="{854B08E7-9F3C-49DA-99EC-67DDA9207C54}" type="presParOf" srcId="{81F1E8A7-35AD-4458-B79D-A32191CEF912}" destId="{4CD39685-0A2B-43AE-A989-1A9EB4B2A9DE}" srcOrd="1" destOrd="0" presId="urn:microsoft.com/office/officeart/2005/8/layout/process1"/>
    <dgm:cxn modelId="{36200295-6B86-405A-855F-4F5EF96F1D9B}" type="presParOf" srcId="{4CD39685-0A2B-43AE-A989-1A9EB4B2A9DE}" destId="{83882FE3-C5BC-4828-8170-8B998E236777}" srcOrd="0" destOrd="0" presId="urn:microsoft.com/office/officeart/2005/8/layout/process1"/>
    <dgm:cxn modelId="{CDA0B184-65AD-475F-8CDF-9C940D046B21}" type="presParOf" srcId="{81F1E8A7-35AD-4458-B79D-A32191CEF912}" destId="{7300B4B3-73E2-4CA1-83A0-8435B7338C82}" srcOrd="2" destOrd="0" presId="urn:microsoft.com/office/officeart/2005/8/layout/process1"/>
    <dgm:cxn modelId="{6789AA74-05C0-4B5E-A4B8-8C61D966C069}" type="presParOf" srcId="{81F1E8A7-35AD-4458-B79D-A32191CEF912}" destId="{EFF1E3AE-EAE7-4B06-B911-7A47BDEDCF31}" srcOrd="3" destOrd="0" presId="urn:microsoft.com/office/officeart/2005/8/layout/process1"/>
    <dgm:cxn modelId="{A334A97B-5B3E-4372-8C69-0F587E879D3D}" type="presParOf" srcId="{EFF1E3AE-EAE7-4B06-B911-7A47BDEDCF31}" destId="{FFDB8E32-A95E-496C-906F-4A160A69656C}" srcOrd="0" destOrd="0" presId="urn:microsoft.com/office/officeart/2005/8/layout/process1"/>
    <dgm:cxn modelId="{533C4366-64A9-4D57-83D7-6958AD1F9FAF}" type="presParOf" srcId="{81F1E8A7-35AD-4458-B79D-A32191CEF912}" destId="{8D471C71-6097-458E-AFC2-184ECC769C27}" srcOrd="4" destOrd="0" presId="urn:microsoft.com/office/officeart/2005/8/layout/process1"/>
    <dgm:cxn modelId="{E02B25B9-4CF3-47BA-A734-44CBB88841D8}" type="presParOf" srcId="{81F1E8A7-35AD-4458-B79D-A32191CEF912}" destId="{885E46FA-CCFE-4EAA-A709-25964C7BA18F}" srcOrd="5" destOrd="0" presId="urn:microsoft.com/office/officeart/2005/8/layout/process1"/>
    <dgm:cxn modelId="{CED7A167-9E23-4AE4-A071-3CF4B7F9D26A}" type="presParOf" srcId="{885E46FA-CCFE-4EAA-A709-25964C7BA18F}" destId="{39B6794A-8807-40A6-9118-A6219EA552AD}" srcOrd="0" destOrd="0" presId="urn:microsoft.com/office/officeart/2005/8/layout/process1"/>
    <dgm:cxn modelId="{4B023699-D7A7-46FA-A892-400611A3B254}" type="presParOf" srcId="{81F1E8A7-35AD-4458-B79D-A32191CEF912}" destId="{0DD55811-E234-437E-B89F-61B85186409C}"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7BB1FB-D113-4CA4-8B04-7C2FF53F483A}">
      <dsp:nvSpPr>
        <dsp:cNvPr id="0" name=""/>
        <dsp:cNvSpPr/>
      </dsp:nvSpPr>
      <dsp:spPr>
        <a:xfrm>
          <a:off x="3415" y="733086"/>
          <a:ext cx="1493378" cy="8960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No Impairment</a:t>
          </a:r>
          <a:endParaRPr lang="en-US" sz="2100" kern="1200" dirty="0"/>
        </a:p>
      </dsp:txBody>
      <dsp:txXfrm>
        <a:off x="29659" y="759330"/>
        <a:ext cx="1440890" cy="843539"/>
      </dsp:txXfrm>
    </dsp:sp>
    <dsp:sp modelId="{4CD39685-0A2B-43AE-A989-1A9EB4B2A9DE}">
      <dsp:nvSpPr>
        <dsp:cNvPr id="0" name=""/>
        <dsp:cNvSpPr/>
      </dsp:nvSpPr>
      <dsp:spPr>
        <a:xfrm>
          <a:off x="1646132" y="995921"/>
          <a:ext cx="316596" cy="37035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1646132" y="1069992"/>
        <a:ext cx="221617" cy="222215"/>
      </dsp:txXfrm>
    </dsp:sp>
    <dsp:sp modelId="{7300B4B3-73E2-4CA1-83A0-8435B7338C82}">
      <dsp:nvSpPr>
        <dsp:cNvPr id="0" name=""/>
        <dsp:cNvSpPr/>
      </dsp:nvSpPr>
      <dsp:spPr>
        <a:xfrm>
          <a:off x="2094145" y="733086"/>
          <a:ext cx="1493378" cy="8960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Some Impairment</a:t>
          </a:r>
          <a:endParaRPr lang="en-US" sz="2100" kern="1200" dirty="0"/>
        </a:p>
      </dsp:txBody>
      <dsp:txXfrm>
        <a:off x="2120389" y="759330"/>
        <a:ext cx="1440890" cy="843539"/>
      </dsp:txXfrm>
    </dsp:sp>
    <dsp:sp modelId="{EFF1E3AE-EAE7-4B06-B911-7A47BDEDCF31}">
      <dsp:nvSpPr>
        <dsp:cNvPr id="0" name=""/>
        <dsp:cNvSpPr/>
      </dsp:nvSpPr>
      <dsp:spPr>
        <a:xfrm>
          <a:off x="3736862" y="995921"/>
          <a:ext cx="316596" cy="37035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3736862" y="1069992"/>
        <a:ext cx="221617" cy="222215"/>
      </dsp:txXfrm>
    </dsp:sp>
    <dsp:sp modelId="{8D471C71-6097-458E-AFC2-184ECC769C27}">
      <dsp:nvSpPr>
        <dsp:cNvPr id="0" name=""/>
        <dsp:cNvSpPr/>
      </dsp:nvSpPr>
      <dsp:spPr>
        <a:xfrm>
          <a:off x="4184875" y="733086"/>
          <a:ext cx="1493378" cy="8960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Significant Impairment</a:t>
          </a:r>
          <a:endParaRPr lang="en-US" sz="2100" kern="1200" dirty="0"/>
        </a:p>
      </dsp:txBody>
      <dsp:txXfrm>
        <a:off x="4211119" y="759330"/>
        <a:ext cx="1440890" cy="843539"/>
      </dsp:txXfrm>
    </dsp:sp>
    <dsp:sp modelId="{885E46FA-CCFE-4EAA-A709-25964C7BA18F}">
      <dsp:nvSpPr>
        <dsp:cNvPr id="0" name=""/>
        <dsp:cNvSpPr/>
      </dsp:nvSpPr>
      <dsp:spPr>
        <a:xfrm>
          <a:off x="5827592" y="995921"/>
          <a:ext cx="316596" cy="37035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5827592" y="1069992"/>
        <a:ext cx="221617" cy="222215"/>
      </dsp:txXfrm>
    </dsp:sp>
    <dsp:sp modelId="{0DD55811-E234-437E-B89F-61B85186409C}">
      <dsp:nvSpPr>
        <dsp:cNvPr id="0" name=""/>
        <dsp:cNvSpPr/>
      </dsp:nvSpPr>
      <dsp:spPr>
        <a:xfrm>
          <a:off x="6275605" y="733086"/>
          <a:ext cx="1493378" cy="8960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Total Impairment</a:t>
          </a:r>
          <a:endParaRPr lang="en-US" sz="2100" kern="1200" dirty="0"/>
        </a:p>
      </dsp:txBody>
      <dsp:txXfrm>
        <a:off x="6301849" y="759330"/>
        <a:ext cx="1440890" cy="84353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AC55FDB5-F823-4CD0-A680-E52CEE340ED6}" type="datetimeFigureOut">
              <a:rPr lang="en-US" smtClean="0"/>
              <a:t>05/07/2019</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F7EA0A9-7DDF-43D7-9DF1-770270782750}" type="slidenum">
              <a:rPr lang="en-US" smtClean="0"/>
              <a:t>‹#›</a:t>
            </a:fld>
            <a:endParaRPr lang="en-US"/>
          </a:p>
        </p:txBody>
      </p:sp>
    </p:spTree>
    <p:extLst>
      <p:ext uri="{BB962C8B-B14F-4D97-AF65-F5344CB8AC3E}">
        <p14:creationId xmlns:p14="http://schemas.microsoft.com/office/powerpoint/2010/main" val="7005061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035F7EC-CEA5-4B64-B52F-FFC366894793}" type="datetimeFigureOut">
              <a:rPr lang="en-US" smtClean="0"/>
              <a:t>05/07/2019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7FE2CF6-9B65-480C-8B2E-E7F908447E82}" type="slidenum">
              <a:rPr lang="en-US" smtClean="0"/>
              <a:t>‹#›</a:t>
            </a:fld>
            <a:endParaRPr lang="en-US"/>
          </a:p>
        </p:txBody>
      </p:sp>
    </p:spTree>
    <p:extLst>
      <p:ext uri="{BB962C8B-B14F-4D97-AF65-F5344CB8AC3E}">
        <p14:creationId xmlns:p14="http://schemas.microsoft.com/office/powerpoint/2010/main" val="1949999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FE2CF6-9B65-480C-8B2E-E7F908447E82}" type="slidenum">
              <a:rPr lang="en-US" smtClean="0"/>
              <a:t>1</a:t>
            </a:fld>
            <a:endParaRPr lang="en-US"/>
          </a:p>
        </p:txBody>
      </p:sp>
    </p:spTree>
    <p:extLst>
      <p:ext uri="{BB962C8B-B14F-4D97-AF65-F5344CB8AC3E}">
        <p14:creationId xmlns:p14="http://schemas.microsoft.com/office/powerpoint/2010/main" val="3735484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FE2CF6-9B65-480C-8B2E-E7F908447E82}" type="slidenum">
              <a:rPr lang="en-US" smtClean="0"/>
              <a:t>2</a:t>
            </a:fld>
            <a:endParaRPr lang="en-US"/>
          </a:p>
        </p:txBody>
      </p:sp>
    </p:spTree>
    <p:extLst>
      <p:ext uri="{BB962C8B-B14F-4D97-AF65-F5344CB8AC3E}">
        <p14:creationId xmlns:p14="http://schemas.microsoft.com/office/powerpoint/2010/main" val="3210880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FE2CF6-9B65-480C-8B2E-E7F908447E82}" type="slidenum">
              <a:rPr lang="en-US" smtClean="0"/>
              <a:t>10</a:t>
            </a:fld>
            <a:endParaRPr lang="en-US"/>
          </a:p>
        </p:txBody>
      </p:sp>
    </p:spTree>
    <p:extLst>
      <p:ext uri="{BB962C8B-B14F-4D97-AF65-F5344CB8AC3E}">
        <p14:creationId xmlns:p14="http://schemas.microsoft.com/office/powerpoint/2010/main" val="2628977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FE2CF6-9B65-480C-8B2E-E7F908447E82}" type="slidenum">
              <a:rPr lang="en-US" smtClean="0"/>
              <a:t>11</a:t>
            </a:fld>
            <a:endParaRPr lang="en-US"/>
          </a:p>
        </p:txBody>
      </p:sp>
    </p:spTree>
    <p:extLst>
      <p:ext uri="{BB962C8B-B14F-4D97-AF65-F5344CB8AC3E}">
        <p14:creationId xmlns:p14="http://schemas.microsoft.com/office/powerpoint/2010/main" val="42120435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FE2CF6-9B65-480C-8B2E-E7F908447E82}" type="slidenum">
              <a:rPr lang="en-US" smtClean="0"/>
              <a:t>14</a:t>
            </a:fld>
            <a:endParaRPr lang="en-US"/>
          </a:p>
        </p:txBody>
      </p:sp>
    </p:spTree>
    <p:extLst>
      <p:ext uri="{BB962C8B-B14F-4D97-AF65-F5344CB8AC3E}">
        <p14:creationId xmlns:p14="http://schemas.microsoft.com/office/powerpoint/2010/main" val="397599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FE2CF6-9B65-480C-8B2E-E7F908447E82}" type="slidenum">
              <a:rPr lang="en-US" smtClean="0"/>
              <a:t>15</a:t>
            </a:fld>
            <a:endParaRPr lang="en-US"/>
          </a:p>
        </p:txBody>
      </p:sp>
    </p:spTree>
    <p:extLst>
      <p:ext uri="{BB962C8B-B14F-4D97-AF65-F5344CB8AC3E}">
        <p14:creationId xmlns:p14="http://schemas.microsoft.com/office/powerpoint/2010/main" val="28497954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FE2CF6-9B65-480C-8B2E-E7F908447E82}" type="slidenum">
              <a:rPr lang="en-US" smtClean="0"/>
              <a:t>17</a:t>
            </a:fld>
            <a:endParaRPr lang="en-US"/>
          </a:p>
        </p:txBody>
      </p:sp>
    </p:spTree>
    <p:extLst>
      <p:ext uri="{BB962C8B-B14F-4D97-AF65-F5344CB8AC3E}">
        <p14:creationId xmlns:p14="http://schemas.microsoft.com/office/powerpoint/2010/main" val="31274906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FE2CF6-9B65-480C-8B2E-E7F908447E82}" type="slidenum">
              <a:rPr lang="en-US" smtClean="0"/>
              <a:t>21</a:t>
            </a:fld>
            <a:endParaRPr lang="en-US"/>
          </a:p>
        </p:txBody>
      </p:sp>
    </p:spTree>
    <p:extLst>
      <p:ext uri="{BB962C8B-B14F-4D97-AF65-F5344CB8AC3E}">
        <p14:creationId xmlns:p14="http://schemas.microsoft.com/office/powerpoint/2010/main" val="31659813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2093058-2653-44C4-BCDE-534C05DAED62}" type="datetime1">
              <a:rPr lang="en-US" smtClean="0"/>
              <a:t>05/07/2019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6BD341-C835-4306-B33E-403CE030747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6948F1-4B84-4D35-B288-122D1680981B}" type="datetime1">
              <a:rPr lang="en-US" smtClean="0"/>
              <a:t>05/07/2019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6BD341-C835-4306-B33E-403CE030747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440DFD-F0F2-42D4-939C-9E2B85023CC6}" type="datetime1">
              <a:rPr lang="en-US" smtClean="0"/>
              <a:t>05/07/2019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6BD341-C835-4306-B33E-403CE030747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9D642-29E1-431C-9D4F-320768229010}" type="datetime1">
              <a:rPr lang="en-US" smtClean="0"/>
              <a:t>05/07/2019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6BD341-C835-4306-B33E-403CE030747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85360A-D693-46FD-985D-D0599F62FD8C}" type="datetime1">
              <a:rPr lang="en-US" smtClean="0"/>
              <a:t>05/07/2019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6BD341-C835-4306-B33E-403CE030747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FE87A6-EAC2-4501-AC1C-92580030541A}" type="datetime1">
              <a:rPr lang="en-US" smtClean="0"/>
              <a:t>05/07/2019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6BD341-C835-4306-B33E-403CE030747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223D6D2-1A86-4793-AD89-FEA129C0D6E4}" type="datetime1">
              <a:rPr lang="en-US" smtClean="0"/>
              <a:t>05/07/2019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6BD341-C835-4306-B33E-403CE030747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5941872-3CFB-45F0-A350-4087461EADDD}" type="datetime1">
              <a:rPr lang="en-US" smtClean="0"/>
              <a:t>05/07/2019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6BD341-C835-4306-B33E-403CE030747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DC0086-79EE-41AC-BCA5-6BE2735989FD}" type="datetime1">
              <a:rPr lang="en-US" smtClean="0"/>
              <a:t>05/07/2019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6BD341-C835-4306-B33E-403CE030747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B54B5E-C835-4BFD-9C19-C8E3C4E4E676}" type="datetime1">
              <a:rPr lang="en-US" smtClean="0"/>
              <a:t>05/07/2019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6BD341-C835-4306-B33E-403CE0307471}"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A87194F7-9672-40E1-8A8A-7B48A2C49EC1}" type="datetime1">
              <a:rPr lang="en-US" smtClean="0"/>
              <a:t>05/07/2019</a:t>
            </a:fld>
            <a:endParaRPr lang="en-US"/>
          </a:p>
        </p:txBody>
      </p:sp>
      <p:sp>
        <p:nvSpPr>
          <p:cNvPr id="9" name="Slide Number Placeholder 8"/>
          <p:cNvSpPr>
            <a:spLocks noGrp="1"/>
          </p:cNvSpPr>
          <p:nvPr>
            <p:ph type="sldNum" sz="quarter" idx="11"/>
          </p:nvPr>
        </p:nvSpPr>
        <p:spPr/>
        <p:txBody>
          <a:bodyPr/>
          <a:lstStyle/>
          <a:p>
            <a:fld id="{D46BD341-C835-4306-B33E-403CE0307471}"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46BD341-C835-4306-B33E-403CE0307471}"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DE55CCA-498A-431D-B973-F1CE3828DD74}" type="datetime1">
              <a:rPr lang="en-US" smtClean="0"/>
              <a:t>05/07/2019</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hyperlink" Target="https://courts.delaware.gov/Forms/Download.aspx?id=107108" TargetMode="External"/><Relationship Id="rId2" Type="http://schemas.openxmlformats.org/officeDocument/2006/relationships/hyperlink" Target="https://courts.delaware.gov/chancery/guardianship/index.aspx"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dhss.delaware.gov/dsaapd/advance1.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americanbar.org/groups/law_aging/resources/guardianship_law_practice/" TargetMode="External"/><Relationship Id="rId2" Type="http://schemas.openxmlformats.org/officeDocument/2006/relationships/hyperlink" Target="https://acl.gov/programs/consumer-control/supported-decision-making-program" TargetMode="External"/><Relationship Id="rId1" Type="http://schemas.openxmlformats.org/officeDocument/2006/relationships/slideLayout" Target="../slideLayouts/slideLayout2.xml"/><Relationship Id="rId4" Type="http://schemas.openxmlformats.org/officeDocument/2006/relationships/hyperlink" Target="https://www.youtube.com/watch?v=dGJe5KyflxM&amp;feature=youtu.b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upporteddecisionmaking.org/" TargetMode="External"/><Relationship Id="rId2" Type="http://schemas.openxmlformats.org/officeDocument/2006/relationships/hyperlink" Target="https://ncd.gov/publications/2018/beyond-guardianship-toward-alternative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dirty="0" smtClean="0">
                <a:solidFill>
                  <a:schemeClr val="accent5">
                    <a:lumMod val="75000"/>
                  </a:schemeClr>
                </a:solidFill>
              </a:rPr>
              <a:t>Supported Decision Making</a:t>
            </a:r>
            <a:endParaRPr lang="en-US" dirty="0">
              <a:solidFill>
                <a:schemeClr val="accent5">
                  <a:lumMod val="75000"/>
                </a:schemeClr>
              </a:solidFill>
            </a:endParaRPr>
          </a:p>
        </p:txBody>
      </p:sp>
      <p:sp>
        <p:nvSpPr>
          <p:cNvPr id="4" name="Subtitle 3"/>
          <p:cNvSpPr>
            <a:spLocks noGrp="1"/>
          </p:cNvSpPr>
          <p:nvPr>
            <p:ph type="subTitle" idx="1"/>
          </p:nvPr>
        </p:nvSpPr>
        <p:spPr/>
        <p:txBody>
          <a:bodyPr>
            <a:normAutofit lnSpcReduction="10000"/>
          </a:bodyPr>
          <a:lstStyle/>
          <a:p>
            <a:r>
              <a:rPr lang="en-US" dirty="0" smtClean="0">
                <a:latin typeface="Garamond" panose="02020404030301010803" pitchFamily="18" charset="0"/>
              </a:rPr>
              <a:t>Laura </a:t>
            </a:r>
            <a:r>
              <a:rPr lang="en-US" dirty="0" err="1" smtClean="0">
                <a:latin typeface="Garamond" panose="02020404030301010803" pitchFamily="18" charset="0"/>
              </a:rPr>
              <a:t>Waterland</a:t>
            </a:r>
            <a:r>
              <a:rPr lang="en-US" dirty="0" smtClean="0">
                <a:latin typeface="Garamond" panose="02020404030301010803" pitchFamily="18" charset="0"/>
              </a:rPr>
              <a:t>, Esq., Community Legal Aid Society, Inc.</a:t>
            </a:r>
          </a:p>
          <a:p>
            <a:r>
              <a:rPr lang="en-US" dirty="0" smtClean="0">
                <a:latin typeface="Garamond" panose="02020404030301010803" pitchFamily="18" charset="0"/>
              </a:rPr>
              <a:t>Lexie McFassel, Esq., Office of the Public Guardian</a:t>
            </a:r>
          </a:p>
          <a:p>
            <a:r>
              <a:rPr lang="en-US" dirty="0" smtClean="0">
                <a:latin typeface="Garamond" panose="02020404030301010803" pitchFamily="18" charset="0"/>
              </a:rPr>
              <a:t>Terri </a:t>
            </a:r>
            <a:r>
              <a:rPr lang="en-US" dirty="0" err="1" smtClean="0">
                <a:latin typeface="Garamond" panose="02020404030301010803" pitchFamily="18" charset="0"/>
              </a:rPr>
              <a:t>Hancharik</a:t>
            </a:r>
            <a:r>
              <a:rPr lang="en-US" dirty="0" smtClean="0">
                <a:latin typeface="Garamond" panose="02020404030301010803" pitchFamily="18" charset="0"/>
              </a:rPr>
              <a:t>, Program Director EPIC, Parent-Advocate</a:t>
            </a:r>
            <a:endParaRPr lang="en-US" dirty="0">
              <a:latin typeface="Garamond" panose="02020404030301010803" pitchFamily="18" charset="0"/>
            </a:endParaRPr>
          </a:p>
        </p:txBody>
      </p:sp>
    </p:spTree>
    <p:extLst>
      <p:ext uri="{BB962C8B-B14F-4D97-AF65-F5344CB8AC3E}">
        <p14:creationId xmlns:p14="http://schemas.microsoft.com/office/powerpoint/2010/main" val="2602221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normAutofit/>
          </a:bodyPr>
          <a:lstStyle/>
          <a:p>
            <a:r>
              <a:rPr lang="en-US" sz="2000" dirty="0"/>
              <a:t>SPECTRUM OF CAPACITY IN DECISION-MAKING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00044266"/>
              </p:ext>
            </p:extLst>
          </p:nvPr>
        </p:nvGraphicFramePr>
        <p:xfrm>
          <a:off x="457200" y="838200"/>
          <a:ext cx="7620000" cy="5991225"/>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gridCol w="1905000">
                  <a:extLst>
                    <a:ext uri="{9D8B030D-6E8A-4147-A177-3AD203B41FA5}">
                      <a16:colId xmlns:a16="http://schemas.microsoft.com/office/drawing/2014/main" val="20003"/>
                    </a:ext>
                  </a:extLst>
                </a:gridCol>
              </a:tblGrid>
              <a:tr h="1276818">
                <a:tc>
                  <a:txBody>
                    <a:bodyPr/>
                    <a:lstStyle/>
                    <a:p>
                      <a:pPr algn="ctr"/>
                      <a:r>
                        <a:rPr lang="en-US" dirty="0">
                          <a:solidFill>
                            <a:schemeClr val="bg1"/>
                          </a:solidFill>
                        </a:rPr>
                        <a:t>No impairment</a:t>
                      </a:r>
                      <a:r>
                        <a:rPr lang="en-US" baseline="0" dirty="0">
                          <a:solidFill>
                            <a:schemeClr val="bg1"/>
                          </a:solidFill>
                        </a:rPr>
                        <a:t> of Capacity</a:t>
                      </a:r>
                      <a:endParaRPr lang="en-US" dirty="0">
                        <a:solidFill>
                          <a:schemeClr val="bg1"/>
                        </a:solidFill>
                      </a:endParaRPr>
                    </a:p>
                  </a:txBody>
                  <a:tcPr marL="84667" marR="84667">
                    <a:solidFill>
                      <a:srgbClr val="00B050"/>
                    </a:solidFill>
                  </a:tcPr>
                </a:tc>
                <a:tc>
                  <a:txBody>
                    <a:bodyPr/>
                    <a:lstStyle/>
                    <a:p>
                      <a:r>
                        <a:rPr lang="en-US" dirty="0"/>
                        <a:t>Some impairment of Capacity</a:t>
                      </a:r>
                    </a:p>
                  </a:txBody>
                  <a:tcPr marL="84667" marR="84667">
                    <a:solidFill>
                      <a:srgbClr val="92D050"/>
                    </a:solidFill>
                  </a:tcPr>
                </a:tc>
                <a:tc>
                  <a:txBody>
                    <a:bodyPr/>
                    <a:lstStyle/>
                    <a:p>
                      <a:r>
                        <a:rPr lang="en-US" dirty="0"/>
                        <a:t>Significant impairment</a:t>
                      </a:r>
                      <a:r>
                        <a:rPr lang="en-US" baseline="0" dirty="0"/>
                        <a:t> of capacity</a:t>
                      </a:r>
                      <a:endParaRPr lang="en-US" dirty="0"/>
                    </a:p>
                  </a:txBody>
                  <a:tcPr marL="84667" marR="84667">
                    <a:solidFill>
                      <a:srgbClr val="FFFF00"/>
                    </a:solidFill>
                  </a:tcPr>
                </a:tc>
                <a:tc>
                  <a:txBody>
                    <a:bodyPr/>
                    <a:lstStyle/>
                    <a:p>
                      <a:r>
                        <a:rPr lang="en-US" dirty="0"/>
                        <a:t>Lacks decision-making</a:t>
                      </a:r>
                      <a:r>
                        <a:rPr lang="en-US" baseline="0" dirty="0"/>
                        <a:t> capacity</a:t>
                      </a:r>
                      <a:endParaRPr lang="en-US" dirty="0"/>
                    </a:p>
                  </a:txBody>
                  <a:tcPr marL="84667" marR="84667">
                    <a:solidFill>
                      <a:srgbClr val="C00000"/>
                    </a:solidFill>
                  </a:tcPr>
                </a:tc>
                <a:extLst>
                  <a:ext uri="{0D108BD9-81ED-4DB2-BD59-A6C34878D82A}">
                    <a16:rowId xmlns:a16="http://schemas.microsoft.com/office/drawing/2014/main" val="10000"/>
                  </a:ext>
                </a:extLst>
              </a:tr>
              <a:tr h="4714407">
                <a:tc>
                  <a:txBody>
                    <a:bodyPr/>
                    <a:lstStyle/>
                    <a:p>
                      <a:r>
                        <a:rPr lang="en-US" sz="1200" dirty="0"/>
                        <a:t>No restriction on decision making</a:t>
                      </a:r>
                    </a:p>
                    <a:p>
                      <a:endParaRPr lang="en-US" sz="1200" dirty="0"/>
                    </a:p>
                    <a:p>
                      <a:r>
                        <a:rPr lang="en-US" sz="1200" dirty="0"/>
                        <a:t>Understands the nature and intent of documents and can execute documents, such as AHCD, POA, Will, </a:t>
                      </a:r>
                      <a:r>
                        <a:rPr lang="en-US" sz="1200"/>
                        <a:t>Contract.</a:t>
                      </a:r>
                    </a:p>
                    <a:p>
                      <a:endParaRPr lang="en-US" sz="1200" dirty="0"/>
                    </a:p>
                    <a:p>
                      <a:r>
                        <a:rPr lang="en-US" sz="1200" dirty="0"/>
                        <a:t>Understands both simple and complex fact presentations and is able to process information</a:t>
                      </a:r>
                    </a:p>
                    <a:p>
                      <a:r>
                        <a:rPr lang="en-US" sz="1200" dirty="0"/>
                        <a:t>Can make decisions with or without assistance</a:t>
                      </a:r>
                    </a:p>
                    <a:p>
                      <a:r>
                        <a:rPr lang="en-US" sz="1200" dirty="0"/>
                        <a:t>May seek assistance if helpful</a:t>
                      </a:r>
                    </a:p>
                    <a:p>
                      <a:endParaRPr lang="en-US" sz="1600" dirty="0"/>
                    </a:p>
                  </a:txBody>
                  <a:tcPr marL="84667" marR="84667"/>
                </a:tc>
                <a:tc>
                  <a:txBody>
                    <a:bodyPr/>
                    <a:lstStyle/>
                    <a:p>
                      <a:r>
                        <a:rPr lang="en-US" sz="1200" dirty="0"/>
                        <a:t>No restriction on decision making</a:t>
                      </a:r>
                    </a:p>
                    <a:p>
                      <a:endParaRPr lang="en-US" sz="1200" dirty="0"/>
                    </a:p>
                    <a:p>
                      <a:r>
                        <a:rPr lang="en-US" sz="1200" dirty="0"/>
                        <a:t>May still execute  documents including AHCD, POA/DPOA, Contract, Will and Supported Decision Maker Agreement; if adult understands the nature and intent of document.</a:t>
                      </a:r>
                    </a:p>
                    <a:p>
                      <a:r>
                        <a:rPr lang="en-US" sz="1200" dirty="0"/>
                        <a:t>Needs assistance with understanding or processing information to make simple and complex decisions</a:t>
                      </a:r>
                    </a:p>
                  </a:txBody>
                  <a:tcPr marL="84667" marR="84667"/>
                </a:tc>
                <a:tc>
                  <a:txBody>
                    <a:bodyPr/>
                    <a:lstStyle/>
                    <a:p>
                      <a:r>
                        <a:rPr lang="en-US" sz="1200" dirty="0"/>
                        <a:t>May still execute an documents including AHCD, POA/DPOA, Contract, Will and Supported Decision Maker Agreement; if adult understands the nature and intent of document.</a:t>
                      </a:r>
                    </a:p>
                    <a:p>
                      <a:endParaRPr lang="en-US" sz="1200" dirty="0"/>
                    </a:p>
                    <a:p>
                      <a:r>
                        <a:rPr lang="en-US" sz="1200" dirty="0"/>
                        <a:t>May not be able to understand or process information to make simple and complex decisions</a:t>
                      </a:r>
                    </a:p>
                    <a:p>
                      <a:r>
                        <a:rPr lang="en-US" sz="1200" dirty="0"/>
                        <a:t>If attending Dr. determines adult cannot make medical decisions; if there is an AHCD it will be followed.  If no AHCD, Dr. may name a Surrogate Decision Maker for medical decisions only</a:t>
                      </a:r>
                      <a:r>
                        <a:rPr lang="en-US" sz="1400" dirty="0"/>
                        <a:t>.	</a:t>
                      </a:r>
                    </a:p>
                    <a:p>
                      <a:endParaRPr lang="en-US" sz="1400" dirty="0"/>
                    </a:p>
                  </a:txBody>
                  <a:tcPr marL="84667" marR="84667"/>
                </a:tc>
                <a:tc>
                  <a:txBody>
                    <a:bodyPr/>
                    <a:lstStyle/>
                    <a:p>
                      <a:r>
                        <a:rPr lang="en-US" sz="1200" dirty="0"/>
                        <a:t>•Is not able to execute any documents.</a:t>
                      </a:r>
                    </a:p>
                    <a:p>
                      <a:r>
                        <a:rPr lang="en-US" sz="1200" dirty="0"/>
                        <a:t>•Is not able to understand or process information to make simple and complex decisions</a:t>
                      </a:r>
                    </a:p>
                    <a:p>
                      <a:r>
                        <a:rPr lang="en-US" sz="1200" dirty="0"/>
                        <a:t>•If attending Dr. determines adult cannot make medical decisions; if there is an AHCD it will be followed.  If no AHCD, Dr. may name a Surrogate Decision Maker for medical decisions only.</a:t>
                      </a:r>
                    </a:p>
                    <a:p>
                      <a:r>
                        <a:rPr lang="en-US" sz="1200" dirty="0"/>
                        <a:t>•If there is a DPOA, it will be followed.</a:t>
                      </a:r>
                    </a:p>
                    <a:p>
                      <a:r>
                        <a:rPr lang="en-US" sz="1200" dirty="0"/>
                        <a:t>•Court of Chancery of Delaware will make determination of mental incapacity and appoint a guardian of property and/or person.</a:t>
                      </a:r>
                    </a:p>
                    <a:p>
                      <a:endParaRPr lang="en-US" sz="1200" dirty="0"/>
                    </a:p>
                  </a:txBody>
                  <a:tcPr marL="84667" marR="84667"/>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01087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2435"/>
            <a:ext cx="7620000" cy="1143000"/>
          </a:xfrm>
        </p:spPr>
        <p:txBody>
          <a:bodyPr/>
          <a:lstStyle/>
          <a:p>
            <a:r>
              <a:rPr lang="en-US" sz="2800" dirty="0" smtClean="0"/>
              <a:t>Supported Decision Making v. Other Methods </a:t>
            </a:r>
            <a:endParaRPr lang="en-US" sz="2800" dirty="0"/>
          </a:p>
        </p:txBody>
      </p:sp>
      <p:sp>
        <p:nvSpPr>
          <p:cNvPr id="3" name="Content Placeholder 2"/>
          <p:cNvSpPr>
            <a:spLocks noGrp="1"/>
          </p:cNvSpPr>
          <p:nvPr>
            <p:ph idx="1"/>
          </p:nvPr>
        </p:nvSpPr>
        <p:spPr/>
        <p:txBody>
          <a:bodyPr/>
          <a:lstStyle/>
          <a:p>
            <a:pPr marL="114300" indent="0">
              <a:buNone/>
            </a:pPr>
            <a:r>
              <a:rPr lang="en-US" u="sng" dirty="0" smtClean="0"/>
              <a:t>Supported Decision Making </a:t>
            </a:r>
            <a:r>
              <a:rPr lang="en-US" dirty="0" smtClean="0"/>
              <a:t>is process which maintains your individual right to make the decision utilizing assistance.  The individual is presumed to have capacity and makes their own decisions.</a:t>
            </a:r>
          </a:p>
          <a:p>
            <a:pPr marL="114300" indent="0">
              <a:buNone/>
            </a:pPr>
            <a:endParaRPr lang="en-US" dirty="0"/>
          </a:p>
          <a:p>
            <a:pPr marL="114300" indent="0">
              <a:buNone/>
            </a:pPr>
            <a:r>
              <a:rPr lang="en-US" u="sng" dirty="0" smtClean="0"/>
              <a:t>Other Methods:  </a:t>
            </a:r>
            <a:r>
              <a:rPr lang="en-US" dirty="0" smtClean="0"/>
              <a:t>Surrogate Decision Making (even if you choose the surrogate), Durable Powers of Attorney (even if you still have capacity), Advanced Health Care Agreements, and Guardianship give the decision making power to another individual.  The other individual makes the decisions for you on your behalf.</a:t>
            </a:r>
            <a:endParaRPr lang="en-US" dirty="0"/>
          </a:p>
        </p:txBody>
      </p:sp>
    </p:spTree>
    <p:extLst>
      <p:ext uri="{BB962C8B-B14F-4D97-AF65-F5344CB8AC3E}">
        <p14:creationId xmlns:p14="http://schemas.microsoft.com/office/powerpoint/2010/main" val="3172552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Decision making assistance options in Delaware</a:t>
            </a:r>
            <a:endParaRPr lang="en-US" sz="2800" dirty="0"/>
          </a:p>
        </p:txBody>
      </p:sp>
      <p:sp>
        <p:nvSpPr>
          <p:cNvPr id="3" name="Content Placeholder 2"/>
          <p:cNvSpPr>
            <a:spLocks noGrp="1"/>
          </p:cNvSpPr>
          <p:nvPr>
            <p:ph idx="1"/>
          </p:nvPr>
        </p:nvSpPr>
        <p:spPr/>
        <p:txBody>
          <a:bodyPr/>
          <a:lstStyle/>
          <a:p>
            <a:pPr marL="114300" indent="0">
              <a:buNone/>
            </a:pPr>
            <a:r>
              <a:rPr lang="en-US" u="sng" dirty="0" smtClean="0"/>
              <a:t>A person with capacity may use</a:t>
            </a:r>
            <a:r>
              <a:rPr lang="en-US" dirty="0" smtClean="0"/>
              <a:t>:</a:t>
            </a:r>
          </a:p>
          <a:p>
            <a:r>
              <a:rPr lang="en-US" dirty="0" smtClean="0"/>
              <a:t>Supported Decision Making</a:t>
            </a:r>
          </a:p>
          <a:p>
            <a:r>
              <a:rPr lang="en-US" dirty="0" smtClean="0"/>
              <a:t>Representative /Substitute Payee</a:t>
            </a:r>
          </a:p>
          <a:p>
            <a:r>
              <a:rPr lang="en-US" dirty="0" smtClean="0"/>
              <a:t>Case/Care Management systems</a:t>
            </a:r>
          </a:p>
          <a:p>
            <a:r>
              <a:rPr lang="en-US" dirty="0" smtClean="0"/>
              <a:t>Release Forms</a:t>
            </a:r>
          </a:p>
          <a:p>
            <a:r>
              <a:rPr lang="en-US" dirty="0" smtClean="0"/>
              <a:t>Durable Power of Attorney/immediate effect</a:t>
            </a:r>
          </a:p>
          <a:p>
            <a:pPr marL="114300" indent="0">
              <a:buNone/>
            </a:pPr>
            <a:r>
              <a:rPr lang="en-US" u="sng" dirty="0" smtClean="0"/>
              <a:t>A person deemed without capacity may use</a:t>
            </a:r>
            <a:r>
              <a:rPr lang="en-US" dirty="0" smtClean="0"/>
              <a:t>:</a:t>
            </a:r>
          </a:p>
          <a:p>
            <a:r>
              <a:rPr lang="en-US" dirty="0" smtClean="0"/>
              <a:t>Surrogate Decision Making (16 del C. Sec. 2507)</a:t>
            </a:r>
          </a:p>
          <a:p>
            <a:r>
              <a:rPr lang="en-US" dirty="0" smtClean="0"/>
              <a:t>Advanced Health Care Directive </a:t>
            </a:r>
          </a:p>
          <a:p>
            <a:r>
              <a:rPr lang="en-US" dirty="0" smtClean="0"/>
              <a:t>Durable Power of Attorney</a:t>
            </a:r>
          </a:p>
          <a:p>
            <a:r>
              <a:rPr lang="en-US" dirty="0" smtClean="0"/>
              <a:t>Guardianship</a:t>
            </a:r>
          </a:p>
          <a:p>
            <a:endParaRPr lang="en-US" dirty="0"/>
          </a:p>
        </p:txBody>
      </p:sp>
    </p:spTree>
    <p:extLst>
      <p:ext uri="{BB962C8B-B14F-4D97-AF65-F5344CB8AC3E}">
        <p14:creationId xmlns:p14="http://schemas.microsoft.com/office/powerpoint/2010/main" val="18085899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114300" indent="0" algn="ctr">
              <a:buNone/>
            </a:pPr>
            <a:r>
              <a:rPr lang="en-US" sz="2800" dirty="0" smtClean="0"/>
              <a:t>All persons are presumed to have capacity and are able to use Supported Decision Making to assist them unless they have been determined to lack capacity.</a:t>
            </a:r>
            <a:endParaRPr lang="en-US" sz="2800" dirty="0"/>
          </a:p>
        </p:txBody>
      </p:sp>
    </p:spTree>
    <p:extLst>
      <p:ext uri="{BB962C8B-B14F-4D97-AF65-F5344CB8AC3E}">
        <p14:creationId xmlns:p14="http://schemas.microsoft.com/office/powerpoint/2010/main" val="2395238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1"/>
            <a:ext cx="7772400" cy="762000"/>
          </a:xfrm>
        </p:spPr>
        <p:txBody>
          <a:bodyPr/>
          <a:lstStyle/>
          <a:p>
            <a:r>
              <a:rPr lang="en-US" sz="3200" dirty="0" smtClean="0"/>
              <a:t>Delaware Supported </a:t>
            </a:r>
            <a:r>
              <a:rPr lang="en-US" sz="3200" dirty="0"/>
              <a:t>Decision Making</a:t>
            </a:r>
          </a:p>
        </p:txBody>
      </p:sp>
      <p:sp>
        <p:nvSpPr>
          <p:cNvPr id="3" name="Subtitle 2"/>
          <p:cNvSpPr>
            <a:spLocks noGrp="1"/>
          </p:cNvSpPr>
          <p:nvPr>
            <p:ph type="subTitle" idx="1"/>
          </p:nvPr>
        </p:nvSpPr>
        <p:spPr>
          <a:xfrm>
            <a:off x="838200" y="1143000"/>
            <a:ext cx="6400800" cy="5181600"/>
          </a:xfrm>
        </p:spPr>
        <p:txBody>
          <a:bodyPr>
            <a:normAutofit/>
          </a:bodyPr>
          <a:lstStyle/>
          <a:p>
            <a:pPr marL="457200" indent="-457200" algn="l">
              <a:buFont typeface="Arial" panose="020B0604020202020204" pitchFamily="34" charset="0"/>
              <a:buChar char="•"/>
            </a:pPr>
            <a:r>
              <a:rPr lang="en-US" sz="1800" dirty="0" smtClean="0">
                <a:solidFill>
                  <a:schemeClr val="tx1"/>
                </a:solidFill>
                <a:latin typeface="Garamond" panose="02020404030301010803" pitchFamily="18" charset="0"/>
              </a:rPr>
              <a:t>Serves individuals </a:t>
            </a:r>
            <a:r>
              <a:rPr lang="en-US" sz="1800" dirty="0">
                <a:solidFill>
                  <a:schemeClr val="tx1"/>
                </a:solidFill>
                <a:latin typeface="Garamond" panose="02020404030301010803" pitchFamily="18" charset="0"/>
              </a:rPr>
              <a:t>who </a:t>
            </a:r>
            <a:r>
              <a:rPr lang="en-US" sz="1800" dirty="0" smtClean="0">
                <a:solidFill>
                  <a:schemeClr val="tx1"/>
                </a:solidFill>
                <a:latin typeface="Garamond" panose="02020404030301010803" pitchFamily="18" charset="0"/>
              </a:rPr>
              <a:t>can make decisions, but who need or could benefit from assistance in gathering, reviewing, or interpreting information</a:t>
            </a:r>
          </a:p>
          <a:p>
            <a:pPr marL="457200" indent="-457200" algn="l">
              <a:buFont typeface="Arial" panose="020B0604020202020204" pitchFamily="34" charset="0"/>
              <a:buChar char="•"/>
            </a:pPr>
            <a:r>
              <a:rPr lang="en-US" sz="1800" dirty="0" smtClean="0">
                <a:solidFill>
                  <a:schemeClr val="tx1"/>
                </a:solidFill>
                <a:latin typeface="Garamond" panose="02020404030301010803" pitchFamily="18" charset="0"/>
              </a:rPr>
              <a:t>The </a:t>
            </a:r>
            <a:r>
              <a:rPr lang="en-US" sz="1800" dirty="0">
                <a:solidFill>
                  <a:schemeClr val="tx1"/>
                </a:solidFill>
                <a:latin typeface="Garamond" panose="02020404030301010803" pitchFamily="18" charset="0"/>
              </a:rPr>
              <a:t>role of the Supporter is to assist the adult in gathering and assessing information, and in evaluating the options, responsibilities and consequences of the adult’s life decisions, including those about health care, financial decisions, and support services. </a:t>
            </a:r>
          </a:p>
          <a:p>
            <a:pPr marL="457200" indent="-457200" algn="l">
              <a:buFont typeface="Arial" panose="020B0604020202020204" pitchFamily="34" charset="0"/>
              <a:buChar char="•"/>
            </a:pPr>
            <a:r>
              <a:rPr lang="en-US" sz="1800" dirty="0">
                <a:solidFill>
                  <a:schemeClr val="tx1"/>
                </a:solidFill>
                <a:latin typeface="Garamond" panose="02020404030301010803" pitchFamily="18" charset="0"/>
              </a:rPr>
              <a:t>The Supporter is chosen by </a:t>
            </a:r>
            <a:r>
              <a:rPr lang="en-US" sz="1800">
                <a:solidFill>
                  <a:schemeClr val="tx1"/>
                </a:solidFill>
                <a:latin typeface="Garamond" panose="02020404030301010803" pitchFamily="18" charset="0"/>
              </a:rPr>
              <a:t>the </a:t>
            </a:r>
            <a:r>
              <a:rPr lang="en-US" sz="1800" smtClean="0">
                <a:solidFill>
                  <a:schemeClr val="tx1"/>
                </a:solidFill>
                <a:latin typeface="Garamond" panose="02020404030301010803" pitchFamily="18" charset="0"/>
              </a:rPr>
              <a:t>Principal.  </a:t>
            </a:r>
            <a:r>
              <a:rPr lang="en-US" sz="1800" dirty="0">
                <a:solidFill>
                  <a:schemeClr val="tx1"/>
                </a:solidFill>
                <a:latin typeface="Garamond" panose="02020404030301010803" pitchFamily="18" charset="0"/>
              </a:rPr>
              <a:t>The Supporter does not have individual authority to make decisions.</a:t>
            </a:r>
          </a:p>
          <a:p>
            <a:pPr marL="457200" indent="-457200" algn="l">
              <a:buFont typeface="Arial" panose="020B0604020202020204" pitchFamily="34" charset="0"/>
              <a:buChar char="•"/>
            </a:pPr>
            <a:r>
              <a:rPr lang="en-US" sz="1800" dirty="0">
                <a:solidFill>
                  <a:schemeClr val="tx1"/>
                </a:solidFill>
                <a:latin typeface="Garamond" panose="02020404030301010803" pitchFamily="18" charset="0"/>
              </a:rPr>
              <a:t>Supported Decision Making Agreement must be signed by the adult, two witnesses, and the appointed Supporter.</a:t>
            </a:r>
          </a:p>
          <a:p>
            <a:pPr marL="457200" indent="-457200" algn="l">
              <a:buFont typeface="Arial" panose="020B0604020202020204" pitchFamily="34" charset="0"/>
              <a:buChar char="•"/>
            </a:pPr>
            <a:r>
              <a:rPr lang="en-US" sz="1800" dirty="0">
                <a:solidFill>
                  <a:schemeClr val="tx1"/>
                </a:solidFill>
                <a:latin typeface="Garamond" panose="02020404030301010803" pitchFamily="18" charset="0"/>
              </a:rPr>
              <a:t>Agreement is executed and witnessed, and indicates what type of assistance is needed and what the supporter has permission to do.</a:t>
            </a:r>
          </a:p>
          <a:p>
            <a:pPr marL="457200" indent="-457200" algn="l">
              <a:buFont typeface="Arial" panose="020B0604020202020204" pitchFamily="34" charset="0"/>
              <a:buChar char="•"/>
            </a:pPr>
            <a:r>
              <a:rPr lang="en-US" sz="1800" dirty="0">
                <a:solidFill>
                  <a:schemeClr val="tx1"/>
                </a:solidFill>
                <a:latin typeface="Garamond" panose="02020404030301010803" pitchFamily="18" charset="0"/>
              </a:rPr>
              <a:t>May be revoked by </a:t>
            </a:r>
            <a:r>
              <a:rPr lang="en-US" sz="1800" dirty="0" smtClean="0">
                <a:solidFill>
                  <a:schemeClr val="tx1"/>
                </a:solidFill>
                <a:latin typeface="Garamond" panose="02020404030301010803" pitchFamily="18" charset="0"/>
              </a:rPr>
              <a:t>individual.</a:t>
            </a:r>
            <a:endParaRPr lang="en-US" sz="1800" dirty="0">
              <a:solidFill>
                <a:schemeClr val="tx1"/>
              </a:solidFill>
              <a:latin typeface="Garamond" panose="02020404030301010803" pitchFamily="18" charset="0"/>
            </a:endParaRPr>
          </a:p>
          <a:p>
            <a:pPr marL="457200" indent="-457200" algn="l">
              <a:buFont typeface="Arial" panose="020B0604020202020204" pitchFamily="34" charset="0"/>
              <a:buChar char="•"/>
            </a:pPr>
            <a:endParaRPr lang="en-US" sz="1800" dirty="0">
              <a:latin typeface="Baskerville Old Face" panose="02020602080505020303" pitchFamily="18" charset="0"/>
            </a:endParaRPr>
          </a:p>
        </p:txBody>
      </p:sp>
    </p:spTree>
    <p:extLst>
      <p:ext uri="{BB962C8B-B14F-4D97-AF65-F5344CB8AC3E}">
        <p14:creationId xmlns:p14="http://schemas.microsoft.com/office/powerpoint/2010/main" val="177425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868362"/>
          </a:xfrm>
        </p:spPr>
        <p:txBody>
          <a:bodyPr/>
          <a:lstStyle/>
          <a:p>
            <a:r>
              <a:rPr lang="en-US" sz="2800" dirty="0"/>
              <a:t>Elements to a Supported Decision </a:t>
            </a:r>
            <a:r>
              <a:rPr lang="en-US" sz="2800" dirty="0" smtClean="0"/>
              <a:t>Making </a:t>
            </a:r>
            <a:r>
              <a:rPr lang="en-US" sz="2800" dirty="0"/>
              <a:t>Agreement</a:t>
            </a:r>
          </a:p>
        </p:txBody>
      </p:sp>
      <p:sp>
        <p:nvSpPr>
          <p:cNvPr id="3" name="Content Placeholder 2"/>
          <p:cNvSpPr>
            <a:spLocks noGrp="1"/>
          </p:cNvSpPr>
          <p:nvPr>
            <p:ph idx="1"/>
          </p:nvPr>
        </p:nvSpPr>
        <p:spPr>
          <a:xfrm>
            <a:off x="457200" y="990600"/>
            <a:ext cx="7620000" cy="5410200"/>
          </a:xfrm>
        </p:spPr>
        <p:txBody>
          <a:bodyPr>
            <a:normAutofit fontScale="77500" lnSpcReduction="20000"/>
          </a:bodyPr>
          <a:lstStyle/>
          <a:p>
            <a:endParaRPr lang="en-US" dirty="0"/>
          </a:p>
          <a:p>
            <a:pPr marL="114300" indent="0">
              <a:buNone/>
            </a:pPr>
            <a:r>
              <a:rPr lang="en-US" sz="2900" dirty="0" smtClean="0">
                <a:latin typeface="Garamond" panose="02020404030301010803" pitchFamily="18" charset="0"/>
              </a:rPr>
              <a:t>Adult </a:t>
            </a:r>
            <a:r>
              <a:rPr lang="en-US" sz="2900" dirty="0">
                <a:latin typeface="Garamond" panose="02020404030301010803" pitchFamily="18" charset="0"/>
              </a:rPr>
              <a:t>may enter in to a supported decision-making agreement </a:t>
            </a:r>
            <a:r>
              <a:rPr lang="en-US" sz="2900" dirty="0" smtClean="0">
                <a:latin typeface="Garamond" panose="02020404030301010803" pitchFamily="18" charset="0"/>
              </a:rPr>
              <a:t>when:</a:t>
            </a:r>
            <a:endParaRPr lang="en-US" sz="2900" dirty="0">
              <a:latin typeface="Garamond" panose="02020404030301010803" pitchFamily="18" charset="0"/>
            </a:endParaRPr>
          </a:p>
          <a:p>
            <a:r>
              <a:rPr lang="en-US" sz="2900" dirty="0" smtClean="0">
                <a:latin typeface="Garamond" panose="02020404030301010803" pitchFamily="18" charset="0"/>
              </a:rPr>
              <a:t>It </a:t>
            </a:r>
            <a:r>
              <a:rPr lang="en-US" sz="2900" dirty="0">
                <a:latin typeface="Garamond" panose="02020404030301010803" pitchFamily="18" charset="0"/>
              </a:rPr>
              <a:t>is </a:t>
            </a:r>
            <a:r>
              <a:rPr lang="en-US" sz="2900" dirty="0" smtClean="0">
                <a:latin typeface="Garamond" panose="02020404030301010803" pitchFamily="18" charset="0"/>
              </a:rPr>
              <a:t>voluntary, in writing , and dated.</a:t>
            </a:r>
            <a:endParaRPr lang="en-US" sz="2900" dirty="0">
              <a:latin typeface="Garamond" panose="02020404030301010803" pitchFamily="18" charset="0"/>
            </a:endParaRPr>
          </a:p>
          <a:p>
            <a:r>
              <a:rPr lang="en-US" sz="2900" dirty="0" smtClean="0">
                <a:latin typeface="Garamond" panose="02020404030301010803" pitchFamily="18" charset="0"/>
              </a:rPr>
              <a:t>The </a:t>
            </a:r>
            <a:r>
              <a:rPr lang="en-US" sz="2900" dirty="0">
                <a:latin typeface="Garamond" panose="02020404030301010803" pitchFamily="18" charset="0"/>
              </a:rPr>
              <a:t>adult understands the nature and effect of the </a:t>
            </a:r>
            <a:r>
              <a:rPr lang="en-US" sz="2900" dirty="0" smtClean="0">
                <a:latin typeface="Garamond" panose="02020404030301010803" pitchFamily="18" charset="0"/>
              </a:rPr>
              <a:t>agreement.</a:t>
            </a:r>
            <a:endParaRPr lang="en-US" sz="2900" dirty="0">
              <a:latin typeface="Garamond" panose="02020404030301010803" pitchFamily="18" charset="0"/>
            </a:endParaRPr>
          </a:p>
          <a:p>
            <a:r>
              <a:rPr lang="en-US" sz="2900" dirty="0" smtClean="0">
                <a:latin typeface="Garamond" panose="02020404030301010803" pitchFamily="18" charset="0"/>
              </a:rPr>
              <a:t>It designates at </a:t>
            </a:r>
            <a:r>
              <a:rPr lang="en-US" sz="2900" dirty="0">
                <a:latin typeface="Garamond" panose="02020404030301010803" pitchFamily="18" charset="0"/>
              </a:rPr>
              <a:t>least 1 </a:t>
            </a:r>
            <a:r>
              <a:rPr lang="en-US" sz="2900" dirty="0" smtClean="0">
                <a:latin typeface="Garamond" panose="02020404030301010803" pitchFamily="18" charset="0"/>
              </a:rPr>
              <a:t>supporter.</a:t>
            </a:r>
            <a:endParaRPr lang="en-US" sz="2900" dirty="0">
              <a:latin typeface="Garamond" panose="02020404030301010803" pitchFamily="18" charset="0"/>
            </a:endParaRPr>
          </a:p>
          <a:p>
            <a:r>
              <a:rPr lang="en-US" sz="2900" dirty="0" smtClean="0">
                <a:latin typeface="Garamond" panose="02020404030301010803" pitchFamily="18" charset="0"/>
              </a:rPr>
              <a:t>Identify </a:t>
            </a:r>
            <a:r>
              <a:rPr lang="en-US" sz="2900" dirty="0">
                <a:latin typeface="Garamond" panose="02020404030301010803" pitchFamily="18" charset="0"/>
              </a:rPr>
              <a:t>the types of decisions for which the supporter is authorized to </a:t>
            </a:r>
            <a:r>
              <a:rPr lang="en-US" sz="2900" dirty="0" smtClean="0">
                <a:latin typeface="Garamond" panose="02020404030301010803" pitchFamily="18" charset="0"/>
              </a:rPr>
              <a:t>assist, and which they may not.</a:t>
            </a:r>
            <a:endParaRPr lang="en-US" sz="2900" dirty="0">
              <a:latin typeface="Garamond" panose="02020404030301010803" pitchFamily="18" charset="0"/>
            </a:endParaRPr>
          </a:p>
          <a:p>
            <a:r>
              <a:rPr lang="en-US" sz="2900" dirty="0" smtClean="0">
                <a:latin typeface="Garamond" panose="02020404030301010803" pitchFamily="18" charset="0"/>
              </a:rPr>
              <a:t>The </a:t>
            </a:r>
            <a:r>
              <a:rPr lang="en-US" sz="2900" dirty="0">
                <a:latin typeface="Garamond" panose="02020404030301010803" pitchFamily="18" charset="0"/>
              </a:rPr>
              <a:t>agreement must be signed by each party in the presence of 2 adult </a:t>
            </a:r>
            <a:r>
              <a:rPr lang="en-US" sz="2900" dirty="0" smtClean="0">
                <a:latin typeface="Garamond" panose="02020404030301010803" pitchFamily="18" charset="0"/>
              </a:rPr>
              <a:t>witnesses able to serve under Section 9405(A).</a:t>
            </a:r>
            <a:endParaRPr lang="en-US" sz="2900" dirty="0">
              <a:latin typeface="Garamond" panose="02020404030301010803" pitchFamily="18" charset="0"/>
            </a:endParaRPr>
          </a:p>
          <a:p>
            <a:r>
              <a:rPr lang="en-US" sz="2900" dirty="0" smtClean="0">
                <a:latin typeface="Garamond" panose="02020404030301010803" pitchFamily="18" charset="0"/>
              </a:rPr>
              <a:t>The </a:t>
            </a:r>
            <a:r>
              <a:rPr lang="en-US" sz="2900" dirty="0">
                <a:latin typeface="Garamond" panose="02020404030301010803" pitchFamily="18" charset="0"/>
              </a:rPr>
              <a:t>agreement must be accompanied by a declaration page, signed by each </a:t>
            </a:r>
            <a:r>
              <a:rPr lang="en-US" sz="2900" dirty="0" smtClean="0">
                <a:latin typeface="Garamond" panose="02020404030301010803" pitchFamily="18" charset="0"/>
              </a:rPr>
              <a:t>supporter </a:t>
            </a:r>
            <a:r>
              <a:rPr lang="en-US" sz="2900" dirty="0">
                <a:latin typeface="Garamond" panose="02020404030301010803" pitchFamily="18" charset="0"/>
              </a:rPr>
              <a:t>and in the presence of witnesses.</a:t>
            </a:r>
          </a:p>
          <a:p>
            <a:r>
              <a:rPr lang="en-US" sz="2900" dirty="0" smtClean="0">
                <a:latin typeface="Garamond" panose="02020404030301010803" pitchFamily="18" charset="0"/>
              </a:rPr>
              <a:t>Declaration </a:t>
            </a:r>
            <a:r>
              <a:rPr lang="en-US" sz="2900" dirty="0">
                <a:latin typeface="Garamond" panose="02020404030301010803" pitchFamily="18" charset="0"/>
              </a:rPr>
              <a:t>page must contain the supporters relationship to the adult; the </a:t>
            </a:r>
            <a:r>
              <a:rPr lang="en-US" sz="2900" dirty="0" smtClean="0">
                <a:latin typeface="Garamond" panose="02020404030301010803" pitchFamily="18" charset="0"/>
              </a:rPr>
              <a:t>supporter’s </a:t>
            </a:r>
            <a:r>
              <a:rPr lang="en-US" sz="2900" dirty="0">
                <a:latin typeface="Garamond" panose="02020404030301010803" pitchFamily="18" charset="0"/>
              </a:rPr>
              <a:t>willingness to act as a supporter and supporter’s acknowledgement of </a:t>
            </a:r>
            <a:r>
              <a:rPr lang="en-US" sz="2900" dirty="0" smtClean="0">
                <a:latin typeface="Garamond" panose="02020404030301010803" pitchFamily="18" charset="0"/>
              </a:rPr>
              <a:t>the </a:t>
            </a:r>
            <a:r>
              <a:rPr lang="en-US" sz="2900" dirty="0">
                <a:latin typeface="Garamond" panose="02020404030301010803" pitchFamily="18" charset="0"/>
              </a:rPr>
              <a:t>duties of a supporter.</a:t>
            </a:r>
          </a:p>
          <a:p>
            <a:r>
              <a:rPr lang="en-US" sz="2900" dirty="0" smtClean="0">
                <a:latin typeface="Garamond" panose="02020404030301010803" pitchFamily="18" charset="0"/>
              </a:rPr>
              <a:t>Individuals </a:t>
            </a:r>
            <a:r>
              <a:rPr lang="en-US" sz="2900" dirty="0">
                <a:latin typeface="Garamond" panose="02020404030301010803" pitchFamily="18" charset="0"/>
              </a:rPr>
              <a:t>who can serve as a supporter is limited by section 9406A(b) </a:t>
            </a:r>
          </a:p>
          <a:p>
            <a:endParaRPr lang="en-US" dirty="0"/>
          </a:p>
        </p:txBody>
      </p:sp>
    </p:spTree>
    <p:extLst>
      <p:ext uri="{BB962C8B-B14F-4D97-AF65-F5344CB8AC3E}">
        <p14:creationId xmlns:p14="http://schemas.microsoft.com/office/powerpoint/2010/main" val="2858504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Surrogate Decision Making</a:t>
            </a:r>
          </a:p>
        </p:txBody>
      </p:sp>
      <p:sp>
        <p:nvSpPr>
          <p:cNvPr id="3" name="Content Placeholder 2"/>
          <p:cNvSpPr>
            <a:spLocks noGrp="1"/>
          </p:cNvSpPr>
          <p:nvPr>
            <p:ph idx="1"/>
          </p:nvPr>
        </p:nvSpPr>
        <p:spPr/>
        <p:txBody>
          <a:bodyPr/>
          <a:lstStyle/>
          <a:p>
            <a:r>
              <a:rPr lang="en-US" dirty="0"/>
              <a:t>A surrogate may make health care decisions to treat, withdraw or withhold treatment for an adult patient if the patient has been determined by the attending physician to lack capacity and there are no alternatives. </a:t>
            </a:r>
          </a:p>
          <a:p>
            <a:endParaRPr lang="en-US" dirty="0"/>
          </a:p>
          <a:p>
            <a:r>
              <a:rPr lang="en-US" dirty="0"/>
              <a:t>This determination shall be confirmed in writing in the patient's medical record by the attending physician.   </a:t>
            </a:r>
          </a:p>
          <a:p>
            <a:endParaRPr lang="en-US" dirty="0"/>
          </a:p>
          <a:p>
            <a:r>
              <a:rPr lang="en-US" dirty="0"/>
              <a:t>Without this determination and confirmation, the patient is presumed to have capacity and may give or revoke an advance health care directive or disqualify a surrogate.  16 </a:t>
            </a:r>
            <a:r>
              <a:rPr lang="en-US" u="sng" dirty="0" err="1"/>
              <a:t>Del.C</a:t>
            </a:r>
            <a:r>
              <a:rPr lang="en-US" dirty="0"/>
              <a:t>. Sec. 2507</a:t>
            </a:r>
          </a:p>
          <a:p>
            <a:endParaRPr lang="en-US" dirty="0"/>
          </a:p>
        </p:txBody>
      </p:sp>
    </p:spTree>
    <p:extLst>
      <p:ext uri="{BB962C8B-B14F-4D97-AF65-F5344CB8AC3E}">
        <p14:creationId xmlns:p14="http://schemas.microsoft.com/office/powerpoint/2010/main" val="35869011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Who can be a Surrogate Decision-Maker?</a:t>
            </a:r>
            <a:endParaRPr lang="en-US" sz="3200" dirty="0"/>
          </a:p>
        </p:txBody>
      </p:sp>
      <p:sp>
        <p:nvSpPr>
          <p:cNvPr id="3" name="Content Placeholder 2"/>
          <p:cNvSpPr>
            <a:spLocks noGrp="1"/>
          </p:cNvSpPr>
          <p:nvPr>
            <p:ph idx="1"/>
          </p:nvPr>
        </p:nvSpPr>
        <p:spPr>
          <a:xfrm>
            <a:off x="457200" y="1143000"/>
            <a:ext cx="7620000" cy="5257800"/>
          </a:xfrm>
        </p:spPr>
        <p:txBody>
          <a:bodyPr>
            <a:normAutofit lnSpcReduction="10000"/>
          </a:bodyPr>
          <a:lstStyle/>
          <a:p>
            <a:r>
              <a:rPr lang="en-US" dirty="0" smtClean="0">
                <a:latin typeface="Garamond" panose="02020404030301010803" pitchFamily="18" charset="0"/>
              </a:rPr>
              <a:t>The </a:t>
            </a:r>
            <a:r>
              <a:rPr lang="en-US" dirty="0">
                <a:latin typeface="Garamond" panose="02020404030301010803" pitchFamily="18" charset="0"/>
              </a:rPr>
              <a:t>spouse, unless a petition for divorce has been filed;</a:t>
            </a:r>
          </a:p>
          <a:p>
            <a:r>
              <a:rPr lang="en-US" dirty="0" smtClean="0">
                <a:latin typeface="Garamond" panose="02020404030301010803" pitchFamily="18" charset="0"/>
              </a:rPr>
              <a:t>An </a:t>
            </a:r>
            <a:r>
              <a:rPr lang="en-US" dirty="0">
                <a:latin typeface="Garamond" panose="02020404030301010803" pitchFamily="18" charset="0"/>
              </a:rPr>
              <a:t>adult child;</a:t>
            </a:r>
          </a:p>
          <a:p>
            <a:r>
              <a:rPr lang="en-US" dirty="0" smtClean="0">
                <a:latin typeface="Garamond" panose="02020404030301010803" pitchFamily="18" charset="0"/>
              </a:rPr>
              <a:t>A </a:t>
            </a:r>
            <a:r>
              <a:rPr lang="en-US" dirty="0">
                <a:latin typeface="Garamond" panose="02020404030301010803" pitchFamily="18" charset="0"/>
              </a:rPr>
              <a:t>parent;</a:t>
            </a:r>
          </a:p>
          <a:p>
            <a:r>
              <a:rPr lang="en-US" dirty="0" smtClean="0">
                <a:latin typeface="Garamond" panose="02020404030301010803" pitchFamily="18" charset="0"/>
              </a:rPr>
              <a:t>An </a:t>
            </a:r>
            <a:r>
              <a:rPr lang="en-US" dirty="0">
                <a:latin typeface="Garamond" panose="02020404030301010803" pitchFamily="18" charset="0"/>
              </a:rPr>
              <a:t>adult sibling;</a:t>
            </a:r>
          </a:p>
          <a:p>
            <a:r>
              <a:rPr lang="en-US" dirty="0" smtClean="0">
                <a:latin typeface="Garamond" panose="02020404030301010803" pitchFamily="18" charset="0"/>
              </a:rPr>
              <a:t>An </a:t>
            </a:r>
            <a:r>
              <a:rPr lang="en-US" dirty="0">
                <a:latin typeface="Garamond" panose="02020404030301010803" pitchFamily="18" charset="0"/>
              </a:rPr>
              <a:t>adult grandchild;</a:t>
            </a:r>
          </a:p>
          <a:p>
            <a:r>
              <a:rPr lang="en-US" dirty="0" smtClean="0">
                <a:latin typeface="Garamond" panose="02020404030301010803" pitchFamily="18" charset="0"/>
              </a:rPr>
              <a:t>An </a:t>
            </a:r>
            <a:r>
              <a:rPr lang="en-US" dirty="0">
                <a:latin typeface="Garamond" panose="02020404030301010803" pitchFamily="18" charset="0"/>
              </a:rPr>
              <a:t>adult niece or nephew;</a:t>
            </a:r>
          </a:p>
          <a:p>
            <a:r>
              <a:rPr lang="en-US" dirty="0" smtClean="0">
                <a:latin typeface="Garamond" panose="02020404030301010803" pitchFamily="18" charset="0"/>
              </a:rPr>
              <a:t>An </a:t>
            </a:r>
            <a:r>
              <a:rPr lang="en-US" dirty="0">
                <a:latin typeface="Garamond" panose="02020404030301010803" pitchFamily="18" charset="0"/>
              </a:rPr>
              <a:t>adult aunt or uncle.</a:t>
            </a:r>
          </a:p>
          <a:p>
            <a:pPr marL="114300" indent="0">
              <a:buNone/>
            </a:pPr>
            <a:r>
              <a:rPr lang="en-US" b="1" dirty="0" smtClean="0">
                <a:latin typeface="Garamond" panose="02020404030301010803" pitchFamily="18" charset="0"/>
              </a:rPr>
              <a:t>OR</a:t>
            </a:r>
            <a:endParaRPr lang="en-US" b="1" dirty="0">
              <a:latin typeface="Garamond" panose="02020404030301010803" pitchFamily="18" charset="0"/>
            </a:endParaRPr>
          </a:p>
          <a:p>
            <a:pPr marL="114300" indent="0">
              <a:buNone/>
            </a:pPr>
            <a:r>
              <a:rPr lang="en-US" dirty="0" smtClean="0">
                <a:latin typeface="Garamond" panose="02020404030301010803" pitchFamily="18" charset="0"/>
              </a:rPr>
              <a:t>Another adult</a:t>
            </a:r>
            <a:r>
              <a:rPr lang="en-US" dirty="0">
                <a:latin typeface="Garamond" panose="02020404030301010803" pitchFamily="18" charset="0"/>
              </a:rPr>
              <a:t>, other than a paid caregiver, who </a:t>
            </a:r>
            <a:r>
              <a:rPr lang="en-US" dirty="0" smtClean="0">
                <a:latin typeface="Garamond" panose="02020404030301010803" pitchFamily="18" charset="0"/>
              </a:rPr>
              <a:t>exhibits concern </a:t>
            </a:r>
            <a:r>
              <a:rPr lang="en-US" dirty="0">
                <a:latin typeface="Garamond" panose="02020404030301010803" pitchFamily="18" charset="0"/>
              </a:rPr>
              <a:t>for the patient, </a:t>
            </a:r>
            <a:r>
              <a:rPr lang="en-US" dirty="0" smtClean="0">
                <a:latin typeface="Garamond" panose="02020404030301010803" pitchFamily="18" charset="0"/>
              </a:rPr>
              <a:t>is </a:t>
            </a:r>
            <a:r>
              <a:rPr lang="en-US" dirty="0">
                <a:latin typeface="Garamond" panose="02020404030301010803" pitchFamily="18" charset="0"/>
              </a:rPr>
              <a:t>familiar with the patient's personal </a:t>
            </a:r>
            <a:r>
              <a:rPr lang="en-US" dirty="0" smtClean="0">
                <a:latin typeface="Garamond" panose="02020404030301010803" pitchFamily="18" charset="0"/>
              </a:rPr>
              <a:t>values, </a:t>
            </a:r>
            <a:r>
              <a:rPr lang="en-US" dirty="0">
                <a:latin typeface="Garamond" panose="02020404030301010803" pitchFamily="18" charset="0"/>
              </a:rPr>
              <a:t>and who is reasonably available may </a:t>
            </a:r>
            <a:r>
              <a:rPr lang="en-US" dirty="0" smtClean="0">
                <a:latin typeface="Garamond" panose="02020404030301010803" pitchFamily="18" charset="0"/>
              </a:rPr>
              <a:t>act if the </a:t>
            </a:r>
            <a:r>
              <a:rPr lang="en-US" dirty="0">
                <a:latin typeface="Garamond" panose="02020404030301010803" pitchFamily="18" charset="0"/>
              </a:rPr>
              <a:t>adult patient is in an acute care setting or is a client of the Department of Health and Social Services and none of the </a:t>
            </a:r>
            <a:r>
              <a:rPr lang="en-US" dirty="0" smtClean="0">
                <a:latin typeface="Garamond" panose="02020404030301010803" pitchFamily="18" charset="0"/>
              </a:rPr>
              <a:t>listed individuals are eligible or available to act. </a:t>
            </a:r>
            <a:endParaRPr lang="en-US" dirty="0">
              <a:latin typeface="Garamond" panose="02020404030301010803" pitchFamily="18" charset="0"/>
            </a:endParaRPr>
          </a:p>
          <a:p>
            <a:endParaRPr lang="en-US" dirty="0">
              <a:latin typeface="Garamond" panose="02020404030301010803" pitchFamily="18" charset="0"/>
            </a:endParaRPr>
          </a:p>
        </p:txBody>
      </p:sp>
    </p:spTree>
    <p:extLst>
      <p:ext uri="{BB962C8B-B14F-4D97-AF65-F5344CB8AC3E}">
        <p14:creationId xmlns:p14="http://schemas.microsoft.com/office/powerpoint/2010/main" val="22357707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868362"/>
          </a:xfrm>
        </p:spPr>
        <p:txBody>
          <a:bodyPr/>
          <a:lstStyle/>
          <a:p>
            <a:r>
              <a:rPr lang="en-US" sz="4000" dirty="0" smtClean="0"/>
              <a:t>Terminating Guardianship</a:t>
            </a:r>
            <a:endParaRPr lang="en-US" sz="4000" dirty="0"/>
          </a:p>
        </p:txBody>
      </p:sp>
      <p:sp>
        <p:nvSpPr>
          <p:cNvPr id="3" name="Content Placeholder 2"/>
          <p:cNvSpPr>
            <a:spLocks noGrp="1"/>
          </p:cNvSpPr>
          <p:nvPr>
            <p:ph idx="1"/>
          </p:nvPr>
        </p:nvSpPr>
        <p:spPr/>
        <p:txBody>
          <a:bodyPr>
            <a:normAutofit/>
          </a:bodyPr>
          <a:lstStyle/>
          <a:p>
            <a:r>
              <a:rPr lang="en-US" sz="2400" dirty="0" smtClean="0"/>
              <a:t>Rule 180-C(b)(1): </a:t>
            </a:r>
            <a:r>
              <a:rPr lang="en-US" sz="2400" dirty="0"/>
              <a:t>If the Court finds that a guardian </a:t>
            </a:r>
            <a:r>
              <a:rPr lang="en-US" sz="2400" b="1" dirty="0"/>
              <a:t>no</a:t>
            </a:r>
            <a:r>
              <a:rPr lang="en-US" sz="2400" dirty="0"/>
              <a:t> </a:t>
            </a:r>
            <a:r>
              <a:rPr lang="en-US" sz="2400" b="1" dirty="0"/>
              <a:t>longer is necessary due to recovery of capacity </a:t>
            </a:r>
            <a:r>
              <a:rPr lang="en-US" sz="2400" dirty="0"/>
              <a:t>of the person with a disability, the Court will make an order terminating the guardianship, restoring to the person with a former disability the care of his or her person or restoring to him or her the property and estate in the custody, possession and control of the guardian, or </a:t>
            </a:r>
            <a:r>
              <a:rPr lang="en-US" sz="2400" dirty="0" smtClean="0"/>
              <a:t>both...</a:t>
            </a:r>
            <a:endParaRPr lang="en-US" sz="2400" dirty="0"/>
          </a:p>
        </p:txBody>
      </p:sp>
    </p:spTree>
    <p:extLst>
      <p:ext uri="{BB962C8B-B14F-4D97-AF65-F5344CB8AC3E}">
        <p14:creationId xmlns:p14="http://schemas.microsoft.com/office/powerpoint/2010/main" val="9089084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7620000" cy="1143000"/>
          </a:xfrm>
        </p:spPr>
        <p:txBody>
          <a:bodyPr/>
          <a:lstStyle/>
          <a:p>
            <a:r>
              <a:rPr lang="en-US" sz="4000" dirty="0" smtClean="0"/>
              <a:t>Terminating Guardianship</a:t>
            </a:r>
            <a:endParaRPr lang="en-US" sz="4000" dirty="0"/>
          </a:p>
        </p:txBody>
      </p:sp>
      <p:sp>
        <p:nvSpPr>
          <p:cNvPr id="3" name="Content Placeholder 2"/>
          <p:cNvSpPr>
            <a:spLocks noGrp="1"/>
          </p:cNvSpPr>
          <p:nvPr>
            <p:ph idx="1"/>
          </p:nvPr>
        </p:nvSpPr>
        <p:spPr>
          <a:xfrm>
            <a:off x="457200" y="914400"/>
            <a:ext cx="7620000" cy="5486400"/>
          </a:xfrm>
        </p:spPr>
        <p:txBody>
          <a:bodyPr/>
          <a:lstStyle/>
          <a:p>
            <a:endParaRPr lang="en-US" dirty="0" smtClean="0"/>
          </a:p>
          <a:p>
            <a:endParaRPr lang="en-US" dirty="0"/>
          </a:p>
          <a:p>
            <a:endParaRPr lang="en-US" dirty="0" smtClean="0"/>
          </a:p>
          <a:p>
            <a:r>
              <a:rPr lang="en-US" sz="2400" dirty="0" smtClean="0"/>
              <a:t>Rule 180-C (b</a:t>
            </a:r>
            <a:r>
              <a:rPr lang="en-US" sz="2400" dirty="0"/>
              <a:t>)(2) If the Court finds that guardianship is </a:t>
            </a:r>
            <a:r>
              <a:rPr lang="en-US" sz="2400" b="1" dirty="0"/>
              <a:t>no longer necessary due to the availability of other measures </a:t>
            </a:r>
            <a:r>
              <a:rPr lang="en-US" sz="2400" dirty="0"/>
              <a:t>and such measures are in the best interest of the person with a disability, the matter may be administratively closed without prejudice. An affidavit shall be filed with the Court specifying the means of substitute decision making to be used, and the consent of the individual responsible for utilizing it.</a:t>
            </a:r>
          </a:p>
        </p:txBody>
      </p:sp>
    </p:spTree>
    <p:extLst>
      <p:ext uri="{BB962C8B-B14F-4D97-AF65-F5344CB8AC3E}">
        <p14:creationId xmlns:p14="http://schemas.microsoft.com/office/powerpoint/2010/main" val="3198108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1" y="5486400"/>
            <a:ext cx="7772400" cy="603504"/>
          </a:xfrm>
        </p:spPr>
        <p:txBody>
          <a:bodyPr/>
          <a:lstStyle/>
          <a:p>
            <a:r>
              <a:rPr lang="en-US" sz="4000" dirty="0" smtClean="0"/>
              <a:t>Objectives</a:t>
            </a:r>
            <a:endParaRPr lang="en-US" sz="4000" dirty="0"/>
          </a:p>
        </p:txBody>
      </p:sp>
      <p:sp>
        <p:nvSpPr>
          <p:cNvPr id="3" name="Text Placeholder 2"/>
          <p:cNvSpPr>
            <a:spLocks noGrp="1"/>
          </p:cNvSpPr>
          <p:nvPr>
            <p:ph type="body" sz="half" idx="2"/>
          </p:nvPr>
        </p:nvSpPr>
        <p:spPr/>
        <p:txBody>
          <a:bodyPr/>
          <a:lstStyle/>
          <a:p>
            <a:endParaRPr lang="en-US"/>
          </a:p>
        </p:txBody>
      </p:sp>
      <p:sp>
        <p:nvSpPr>
          <p:cNvPr id="4" name="Content Placeholder 3"/>
          <p:cNvSpPr>
            <a:spLocks noGrp="1"/>
          </p:cNvSpPr>
          <p:nvPr>
            <p:ph sz="quarter" idx="13"/>
          </p:nvPr>
        </p:nvSpPr>
        <p:spPr/>
        <p:txBody>
          <a:bodyPr>
            <a:normAutofit/>
          </a:bodyPr>
          <a:lstStyle/>
          <a:p>
            <a:r>
              <a:rPr lang="en-US" sz="2000" dirty="0" smtClean="0"/>
              <a:t>Understand how Supported Decision Making came about in Delaware</a:t>
            </a:r>
          </a:p>
          <a:p>
            <a:r>
              <a:rPr lang="en-US" sz="2000" dirty="0" smtClean="0"/>
              <a:t>Know the options for Decision Making in Delaware</a:t>
            </a:r>
          </a:p>
          <a:p>
            <a:r>
              <a:rPr lang="en-US" sz="2000" dirty="0" smtClean="0"/>
              <a:t>Identify the difference between Supported Decision Making and other methods of decision-making assistance</a:t>
            </a:r>
          </a:p>
          <a:p>
            <a:r>
              <a:rPr lang="en-US" sz="2000" dirty="0" smtClean="0"/>
              <a:t>Discuss capacity and who is able to use Supported Decision Making</a:t>
            </a:r>
          </a:p>
          <a:p>
            <a:r>
              <a:rPr lang="en-US" sz="2000" dirty="0" smtClean="0"/>
              <a:t>Describe </a:t>
            </a:r>
            <a:r>
              <a:rPr lang="en-US" sz="2000" dirty="0"/>
              <a:t>h</a:t>
            </a:r>
            <a:r>
              <a:rPr lang="en-US" sz="2000" dirty="0" smtClean="0"/>
              <a:t>ow Supported Decision Making works in Delaware</a:t>
            </a:r>
          </a:p>
          <a:p>
            <a:r>
              <a:rPr lang="en-US" sz="2000" dirty="0" smtClean="0"/>
              <a:t>Describe efforts  towards use of  Least Restrictive Alternatives</a:t>
            </a:r>
          </a:p>
          <a:p>
            <a:pPr marL="114300" indent="0">
              <a:buNone/>
            </a:pPr>
            <a:endParaRPr lang="en-US" dirty="0"/>
          </a:p>
        </p:txBody>
      </p:sp>
    </p:spTree>
    <p:extLst>
      <p:ext uri="{BB962C8B-B14F-4D97-AF65-F5344CB8AC3E}">
        <p14:creationId xmlns:p14="http://schemas.microsoft.com/office/powerpoint/2010/main" val="15716935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Terminating Guardianship</a:t>
            </a:r>
            <a:endParaRPr lang="en-US" sz="4000" dirty="0"/>
          </a:p>
        </p:txBody>
      </p:sp>
      <p:sp>
        <p:nvSpPr>
          <p:cNvPr id="3" name="Content Placeholder 2"/>
          <p:cNvSpPr>
            <a:spLocks noGrp="1"/>
          </p:cNvSpPr>
          <p:nvPr>
            <p:ph idx="1"/>
          </p:nvPr>
        </p:nvSpPr>
        <p:spPr/>
        <p:txBody>
          <a:bodyPr/>
          <a:lstStyle/>
          <a:p>
            <a:r>
              <a:rPr lang="en-US" dirty="0" smtClean="0"/>
              <a:t>Court of Chancery website (guardianship):</a:t>
            </a:r>
          </a:p>
          <a:p>
            <a:pPr marL="114300" indent="0">
              <a:buNone/>
            </a:pPr>
            <a:r>
              <a:rPr lang="en-US" dirty="0" smtClean="0">
                <a:hlinkClick r:id="rId2"/>
              </a:rPr>
              <a:t>https</a:t>
            </a:r>
            <a:r>
              <a:rPr lang="en-US" dirty="0">
                <a:hlinkClick r:id="rId2"/>
              </a:rPr>
              <a:t>://</a:t>
            </a:r>
            <a:r>
              <a:rPr lang="en-US" dirty="0" smtClean="0">
                <a:hlinkClick r:id="rId2"/>
              </a:rPr>
              <a:t>courts.delaware.gov/chancery/guardianship/index.aspx</a:t>
            </a:r>
            <a:endParaRPr lang="en-US" dirty="0" smtClean="0"/>
          </a:p>
          <a:p>
            <a:pPr marL="114300" indent="0">
              <a:buNone/>
            </a:pPr>
            <a:endParaRPr lang="en-US" dirty="0"/>
          </a:p>
          <a:p>
            <a:r>
              <a:rPr lang="en-US" dirty="0" smtClean="0"/>
              <a:t>On the “forms” website  there is a form for termination due to recovery.</a:t>
            </a:r>
          </a:p>
          <a:p>
            <a:pPr marL="114300" indent="0">
              <a:buNone/>
            </a:pPr>
            <a:r>
              <a:rPr lang="en-US" dirty="0">
                <a:hlinkClick r:id="rId3"/>
              </a:rPr>
              <a:t>https://</a:t>
            </a:r>
            <a:r>
              <a:rPr lang="en-US" dirty="0" smtClean="0">
                <a:hlinkClick r:id="rId3"/>
              </a:rPr>
              <a:t>courts.delaware.gov/Forms/Download.aspx?id=107108</a:t>
            </a:r>
            <a:endParaRPr lang="en-US" dirty="0" smtClean="0"/>
          </a:p>
          <a:p>
            <a:pPr marL="114300" indent="0">
              <a:buNone/>
            </a:pPr>
            <a:endParaRPr lang="en-US" dirty="0"/>
          </a:p>
          <a:p>
            <a:r>
              <a:rPr lang="en-US" dirty="0" smtClean="0"/>
              <a:t>Forms for termination due to other available options:</a:t>
            </a:r>
          </a:p>
          <a:p>
            <a:pPr marL="114300" indent="0">
              <a:buNone/>
            </a:pPr>
            <a:r>
              <a:rPr lang="en-US" dirty="0" smtClean="0"/>
              <a:t>Are not on the Court of Chancery website.</a:t>
            </a:r>
            <a:endParaRPr lang="en-US" dirty="0"/>
          </a:p>
        </p:txBody>
      </p:sp>
    </p:spTree>
    <p:extLst>
      <p:ext uri="{BB962C8B-B14F-4D97-AF65-F5344CB8AC3E}">
        <p14:creationId xmlns:p14="http://schemas.microsoft.com/office/powerpoint/2010/main" val="1358291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Resources</a:t>
            </a:r>
          </a:p>
        </p:txBody>
      </p:sp>
      <p:sp>
        <p:nvSpPr>
          <p:cNvPr id="3" name="Content Placeholder 2"/>
          <p:cNvSpPr>
            <a:spLocks noGrp="1"/>
          </p:cNvSpPr>
          <p:nvPr>
            <p:ph idx="1"/>
          </p:nvPr>
        </p:nvSpPr>
        <p:spPr>
          <a:xfrm>
            <a:off x="457200" y="1143000"/>
            <a:ext cx="7620000" cy="5257800"/>
          </a:xfrm>
        </p:spPr>
        <p:txBody>
          <a:bodyPr/>
          <a:lstStyle/>
          <a:p>
            <a:r>
              <a:rPr lang="en-US" dirty="0">
                <a:latin typeface="Garamond" panose="02020404030301010803" pitchFamily="18" charset="0"/>
              </a:rPr>
              <a:t>Ten Myths About Decision-Making Capacity, A Report by the National Ethics Committee of the Veterans Health Administration”, September 2002; National Center for Ethics in Health Care, veterans Health Administration, Dept. of Veterans Affairs</a:t>
            </a:r>
          </a:p>
          <a:p>
            <a:r>
              <a:rPr lang="en-US" dirty="0">
                <a:latin typeface="Garamond" panose="02020404030301010803" pitchFamily="18" charset="0"/>
              </a:rPr>
              <a:t>Competency and the Capacity to Make Treatment Decisions: A Primer for Primary Care Physicians" Raphael J. Leo, M.D. Primary Care Companion J </a:t>
            </a:r>
            <a:r>
              <a:rPr lang="en-US" dirty="0" err="1">
                <a:latin typeface="Garamond" panose="02020404030301010803" pitchFamily="18" charset="0"/>
              </a:rPr>
              <a:t>Clin</a:t>
            </a:r>
            <a:r>
              <a:rPr lang="en-US" dirty="0">
                <a:latin typeface="Garamond" panose="02020404030301010803" pitchFamily="18" charset="0"/>
              </a:rPr>
              <a:t> </a:t>
            </a:r>
            <a:r>
              <a:rPr lang="en-US" dirty="0" err="1">
                <a:latin typeface="Garamond" panose="02020404030301010803" pitchFamily="18" charset="0"/>
              </a:rPr>
              <a:t>Psychaitry</a:t>
            </a:r>
            <a:r>
              <a:rPr lang="en-US" dirty="0">
                <a:latin typeface="Garamond" panose="02020404030301010803" pitchFamily="18" charset="0"/>
              </a:rPr>
              <a:t> 1:5, October </a:t>
            </a:r>
            <a:r>
              <a:rPr lang="en-US" dirty="0" smtClean="0">
                <a:latin typeface="Garamond" panose="02020404030301010803" pitchFamily="18" charset="0"/>
              </a:rPr>
              <a:t>1999</a:t>
            </a:r>
          </a:p>
          <a:p>
            <a:r>
              <a:rPr lang="en-US" dirty="0" smtClean="0">
                <a:latin typeface="Garamond" panose="02020404030301010803" pitchFamily="18" charset="0"/>
              </a:rPr>
              <a:t>Advanced Health Care Directives and Durable Power of </a:t>
            </a:r>
            <a:r>
              <a:rPr lang="en-US" dirty="0">
                <a:latin typeface="Garamond" panose="02020404030301010803" pitchFamily="18" charset="0"/>
              </a:rPr>
              <a:t>Attorney information: </a:t>
            </a:r>
          </a:p>
          <a:p>
            <a:r>
              <a:rPr lang="en-US" dirty="0" smtClean="0">
                <a:latin typeface="Garamond" panose="02020404030301010803" pitchFamily="18" charset="0"/>
              </a:rPr>
              <a:t>AHCD 16 </a:t>
            </a:r>
            <a:r>
              <a:rPr lang="en-US" dirty="0" err="1" smtClean="0">
                <a:latin typeface="Garamond" panose="02020404030301010803" pitchFamily="18" charset="0"/>
              </a:rPr>
              <a:t>Del.C</a:t>
            </a:r>
            <a:r>
              <a:rPr lang="en-US" dirty="0" smtClean="0">
                <a:latin typeface="Garamond" panose="02020404030301010803" pitchFamily="18" charset="0"/>
              </a:rPr>
              <a:t>. 2503, </a:t>
            </a:r>
            <a:r>
              <a:rPr lang="en-US" dirty="0" smtClean="0">
                <a:latin typeface="Garamond" panose="02020404030301010803" pitchFamily="18" charset="0"/>
                <a:hlinkClick r:id="rId3"/>
              </a:rPr>
              <a:t>http</a:t>
            </a:r>
            <a:r>
              <a:rPr lang="en-US" dirty="0">
                <a:latin typeface="Garamond" panose="02020404030301010803" pitchFamily="18" charset="0"/>
                <a:hlinkClick r:id="rId3"/>
              </a:rPr>
              <a:t>://</a:t>
            </a:r>
            <a:r>
              <a:rPr lang="en-US" dirty="0" smtClean="0">
                <a:latin typeface="Garamond" panose="02020404030301010803" pitchFamily="18" charset="0"/>
                <a:hlinkClick r:id="rId3"/>
              </a:rPr>
              <a:t>www.dhss.delaware.gov/dsaapd/advance1.html</a:t>
            </a:r>
            <a:endParaRPr lang="en-US" dirty="0" smtClean="0">
              <a:latin typeface="Garamond" panose="02020404030301010803" pitchFamily="18" charset="0"/>
            </a:endParaRPr>
          </a:p>
          <a:p>
            <a:r>
              <a:rPr lang="en-US" dirty="0" smtClean="0">
                <a:latin typeface="Garamond" panose="02020404030301010803" pitchFamily="18" charset="0"/>
              </a:rPr>
              <a:t>DPOA, 12 </a:t>
            </a:r>
            <a:r>
              <a:rPr lang="en-US" dirty="0" err="1" smtClean="0">
                <a:latin typeface="Garamond" panose="02020404030301010803" pitchFamily="18" charset="0"/>
              </a:rPr>
              <a:t>Del.C</a:t>
            </a:r>
            <a:r>
              <a:rPr lang="en-US" dirty="0" smtClean="0">
                <a:latin typeface="Garamond" panose="02020404030301010803" pitchFamily="18" charset="0"/>
              </a:rPr>
              <a:t>. Sec. 49A</a:t>
            </a:r>
            <a:endParaRPr lang="en-US" dirty="0">
              <a:latin typeface="Garamond" panose="02020404030301010803" pitchFamily="18" charset="0"/>
            </a:endParaRPr>
          </a:p>
          <a:p>
            <a:r>
              <a:rPr lang="en-US" dirty="0">
                <a:latin typeface="Garamond" panose="02020404030301010803" pitchFamily="18" charset="0"/>
              </a:rPr>
              <a:t>http://www.dhss.delaware.gov/dltcrp/poa.html  </a:t>
            </a:r>
            <a:endParaRPr lang="en-US" dirty="0" smtClean="0">
              <a:latin typeface="Garamond" panose="02020404030301010803" pitchFamily="18" charset="0"/>
            </a:endParaRPr>
          </a:p>
          <a:p>
            <a:endParaRPr lang="en-US" dirty="0"/>
          </a:p>
          <a:p>
            <a:endParaRPr lang="en-US" dirty="0"/>
          </a:p>
          <a:p>
            <a:endParaRPr lang="en-US" dirty="0"/>
          </a:p>
        </p:txBody>
      </p:sp>
    </p:spTree>
    <p:extLst>
      <p:ext uri="{BB962C8B-B14F-4D97-AF65-F5344CB8AC3E}">
        <p14:creationId xmlns:p14="http://schemas.microsoft.com/office/powerpoint/2010/main" val="3207069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Creating Supported Decision Making in Delaware</a:t>
            </a:r>
            <a:endParaRPr lang="en-US" sz="2800" dirty="0"/>
          </a:p>
        </p:txBody>
      </p:sp>
      <p:sp>
        <p:nvSpPr>
          <p:cNvPr id="3" name="Content Placeholder 2"/>
          <p:cNvSpPr>
            <a:spLocks noGrp="1"/>
          </p:cNvSpPr>
          <p:nvPr>
            <p:ph idx="1"/>
          </p:nvPr>
        </p:nvSpPr>
        <p:spPr/>
        <p:txBody>
          <a:bodyPr>
            <a:normAutofit/>
          </a:bodyPr>
          <a:lstStyle/>
          <a:p>
            <a:r>
              <a:rPr lang="en-US" dirty="0" smtClean="0"/>
              <a:t>In 2006, the General Assembly of the United Nations adopted the Convention on the Rights of Persons with Disabilities.  The Declaration recognizes the right to autonomy and personal decision making.</a:t>
            </a:r>
          </a:p>
          <a:p>
            <a:pPr lvl="1"/>
            <a:r>
              <a:rPr lang="en-US" sz="1700" i="1" dirty="0" smtClean="0"/>
              <a:t>Article 12 requires Parties to the Convention to “recognize that people with disabilities enjoy legal capacity on an equal basis to others in all aspects of life.. And to take appropriate measures to provide access by a person with disabilities to the support they require in exercising their legal capacity.”</a:t>
            </a:r>
          </a:p>
          <a:p>
            <a:r>
              <a:rPr lang="en-US" dirty="0" smtClean="0"/>
              <a:t>Research shows that people with greater self -determination are more independent, more integrated into community life, better able to recognize and resist abuse and tend to have higher self –esteem. </a:t>
            </a:r>
            <a:r>
              <a:rPr lang="en-US" sz="1200" i="1" dirty="0" smtClean="0"/>
              <a:t>( Presentation of Morgan </a:t>
            </a:r>
            <a:r>
              <a:rPr lang="en-US" sz="1200" i="1" dirty="0" err="1" smtClean="0"/>
              <a:t>Whitlach</a:t>
            </a:r>
            <a:r>
              <a:rPr lang="en-US" sz="1200" i="1" dirty="0" smtClean="0"/>
              <a:t>, Legal Director Quality Trust, June 2018 Presentation)</a:t>
            </a:r>
            <a:endParaRPr lang="en-US" sz="1200" i="1" dirty="0"/>
          </a:p>
        </p:txBody>
      </p:sp>
    </p:spTree>
    <p:extLst>
      <p:ext uri="{BB962C8B-B14F-4D97-AF65-F5344CB8AC3E}">
        <p14:creationId xmlns:p14="http://schemas.microsoft.com/office/powerpoint/2010/main" val="2758861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Steps</a:t>
            </a:r>
            <a:endParaRPr lang="en-US" dirty="0"/>
          </a:p>
        </p:txBody>
      </p:sp>
      <p:sp>
        <p:nvSpPr>
          <p:cNvPr id="3" name="Content Placeholder 2"/>
          <p:cNvSpPr>
            <a:spLocks noGrp="1"/>
          </p:cNvSpPr>
          <p:nvPr>
            <p:ph idx="1"/>
          </p:nvPr>
        </p:nvSpPr>
        <p:spPr/>
        <p:txBody>
          <a:bodyPr/>
          <a:lstStyle/>
          <a:p>
            <a:r>
              <a:rPr lang="en-US" dirty="0"/>
              <a:t>This began a shift in approach to core decision making processes and increasing awareness that guardianship can be over-utilized in the absence of,  or ignorance about, alternatives.</a:t>
            </a:r>
          </a:p>
          <a:p>
            <a:r>
              <a:rPr lang="en-US" dirty="0"/>
              <a:t>In 2014/2015, advocates in Delaware serving individuals with disabilities, and specifically the Division of Developmental Disabilities Services (DDDS), organized a working group which met over the course of two years.</a:t>
            </a:r>
          </a:p>
          <a:p>
            <a:r>
              <a:rPr lang="en-US" dirty="0"/>
              <a:t>Advocates included representatives from CLASI, DDDS,DSAAPD, the Developmental Disabilities Council, and the Governors Advisory Council for Exceptional Citizens, among others</a:t>
            </a:r>
          </a:p>
        </p:txBody>
      </p:sp>
    </p:spTree>
    <p:extLst>
      <p:ext uri="{BB962C8B-B14F-4D97-AF65-F5344CB8AC3E}">
        <p14:creationId xmlns:p14="http://schemas.microsoft.com/office/powerpoint/2010/main" val="912155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620000" cy="944562"/>
          </a:xfrm>
        </p:spPr>
        <p:txBody>
          <a:bodyPr/>
          <a:lstStyle/>
          <a:p>
            <a:r>
              <a:rPr lang="en-US" sz="3200" dirty="0" smtClean="0"/>
              <a:t>Activities of Working Group</a:t>
            </a:r>
            <a:endParaRPr lang="en-US" sz="3200" dirty="0"/>
          </a:p>
        </p:txBody>
      </p:sp>
      <p:sp>
        <p:nvSpPr>
          <p:cNvPr id="3" name="Content Placeholder 2"/>
          <p:cNvSpPr>
            <a:spLocks noGrp="1"/>
          </p:cNvSpPr>
          <p:nvPr>
            <p:ph idx="1"/>
          </p:nvPr>
        </p:nvSpPr>
        <p:spPr/>
        <p:txBody>
          <a:bodyPr>
            <a:normAutofit fontScale="85000" lnSpcReduction="10000"/>
          </a:bodyPr>
          <a:lstStyle/>
          <a:p>
            <a:r>
              <a:rPr lang="en-US" dirty="0" smtClean="0"/>
              <a:t>The group reviewed statutes from other jurisdictions</a:t>
            </a:r>
          </a:p>
          <a:p>
            <a:pPr lvl="1"/>
            <a:r>
              <a:rPr lang="en-US" dirty="0" smtClean="0"/>
              <a:t>Only Texas had a statute at the time</a:t>
            </a:r>
          </a:p>
          <a:p>
            <a:pPr lvl="1"/>
            <a:r>
              <a:rPr lang="en-US" dirty="0" smtClean="0"/>
              <a:t>Model statute</a:t>
            </a:r>
          </a:p>
          <a:p>
            <a:pPr lvl="1"/>
            <a:r>
              <a:rPr lang="en-US" dirty="0" smtClean="0"/>
              <a:t>Statutes from British Columbia and Australia</a:t>
            </a:r>
          </a:p>
          <a:p>
            <a:pPr lvl="1"/>
            <a:r>
              <a:rPr lang="en-US" dirty="0" smtClean="0"/>
              <a:t>Technical assistance from other advocates from ASAN and from Quality Trust</a:t>
            </a:r>
          </a:p>
          <a:p>
            <a:r>
              <a:rPr lang="en-US" dirty="0" smtClean="0"/>
              <a:t>National focus on supported decision making</a:t>
            </a:r>
          </a:p>
          <a:p>
            <a:pPr lvl="1"/>
            <a:r>
              <a:rPr lang="en-US" dirty="0" smtClean="0"/>
              <a:t>Administration on Community Living  Initiative </a:t>
            </a:r>
            <a:r>
              <a:rPr lang="en-US" dirty="0" smtClean="0">
                <a:hlinkClick r:id="rId2"/>
              </a:rPr>
              <a:t>https</a:t>
            </a:r>
            <a:r>
              <a:rPr lang="en-US" dirty="0">
                <a:hlinkClick r:id="rId2"/>
              </a:rPr>
              <a:t>://acl.gov/programs/consumer-control/supported-decision-making-program</a:t>
            </a:r>
            <a:endParaRPr lang="en-US" dirty="0" smtClean="0"/>
          </a:p>
          <a:p>
            <a:pPr lvl="2"/>
            <a:r>
              <a:rPr lang="en-US" dirty="0" smtClean="0"/>
              <a:t>DDC mini grant from Quality Trust</a:t>
            </a:r>
          </a:p>
          <a:p>
            <a:pPr lvl="1"/>
            <a:r>
              <a:rPr lang="en-US" dirty="0" smtClean="0"/>
              <a:t>ABA Publications and Interest </a:t>
            </a:r>
            <a:r>
              <a:rPr lang="en-US" dirty="0">
                <a:hlinkClick r:id="rId3"/>
              </a:rPr>
              <a:t>https://www.americanbar.org/groups/law_aging/resources/guardianship_law_practice/</a:t>
            </a:r>
            <a:endParaRPr lang="en-US" dirty="0" smtClean="0"/>
          </a:p>
          <a:p>
            <a:r>
              <a:rPr lang="en-US" dirty="0" smtClean="0"/>
              <a:t>DDC Activities</a:t>
            </a:r>
          </a:p>
          <a:p>
            <a:pPr lvl="1"/>
            <a:r>
              <a:rPr lang="en-US" dirty="0" smtClean="0"/>
              <a:t>Video </a:t>
            </a:r>
            <a:r>
              <a:rPr lang="en-US" dirty="0">
                <a:hlinkClick r:id="rId4"/>
              </a:rPr>
              <a:t>https://www.youtube.com/watch?v=dGJe5KyflxM&amp;feature=youtu.be</a:t>
            </a:r>
            <a:endParaRPr lang="en-US" dirty="0" smtClean="0"/>
          </a:p>
          <a:p>
            <a:pPr lvl="1"/>
            <a:r>
              <a:rPr lang="en-US" dirty="0" smtClean="0"/>
              <a:t>Summit  April 2016</a:t>
            </a:r>
          </a:p>
          <a:p>
            <a:pPr lvl="1"/>
            <a:r>
              <a:rPr lang="en-US" dirty="0" smtClean="0"/>
              <a:t>Research Collection</a:t>
            </a:r>
            <a:endParaRPr lang="en-US" dirty="0"/>
          </a:p>
        </p:txBody>
      </p:sp>
    </p:spTree>
    <p:extLst>
      <p:ext uri="{BB962C8B-B14F-4D97-AF65-F5344CB8AC3E}">
        <p14:creationId xmlns:p14="http://schemas.microsoft.com/office/powerpoint/2010/main" val="3847070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Legislative Process</a:t>
            </a:r>
            <a:endParaRPr lang="en-US" dirty="0"/>
          </a:p>
        </p:txBody>
      </p:sp>
      <p:sp>
        <p:nvSpPr>
          <p:cNvPr id="3" name="Content Placeholder 2"/>
          <p:cNvSpPr>
            <a:spLocks noGrp="1"/>
          </p:cNvSpPr>
          <p:nvPr>
            <p:ph idx="1"/>
          </p:nvPr>
        </p:nvSpPr>
        <p:spPr/>
        <p:txBody>
          <a:bodyPr/>
          <a:lstStyle/>
          <a:p>
            <a:r>
              <a:rPr lang="en-US" dirty="0" smtClean="0"/>
              <a:t>Many, many drafts, debates about scope</a:t>
            </a:r>
          </a:p>
          <a:p>
            <a:r>
              <a:rPr lang="en-US" dirty="0" smtClean="0"/>
              <a:t>Education ground work</a:t>
            </a:r>
          </a:p>
          <a:p>
            <a:r>
              <a:rPr lang="en-US" dirty="0" smtClean="0"/>
              <a:t>Addressing concerns</a:t>
            </a:r>
          </a:p>
          <a:p>
            <a:pPr lvl="1"/>
            <a:r>
              <a:rPr lang="en-US" dirty="0" smtClean="0"/>
              <a:t>Delaware Bar Association Elder Law Section</a:t>
            </a:r>
          </a:p>
          <a:p>
            <a:pPr lvl="1"/>
            <a:r>
              <a:rPr lang="en-US" dirty="0" smtClean="0"/>
              <a:t>Advocacy groups representing families of individuals with disabilities</a:t>
            </a:r>
          </a:p>
          <a:p>
            <a:pPr lvl="1"/>
            <a:r>
              <a:rPr lang="en-US" dirty="0" smtClean="0"/>
              <a:t>Importance of viewing SDM as part of a spectrum of possible supports</a:t>
            </a:r>
          </a:p>
          <a:p>
            <a:r>
              <a:rPr lang="en-US" dirty="0" smtClean="0"/>
              <a:t>Other Approaches</a:t>
            </a:r>
          </a:p>
          <a:p>
            <a:pPr lvl="1"/>
            <a:r>
              <a:rPr lang="en-US" dirty="0" smtClean="0"/>
              <a:t>Pilot programs</a:t>
            </a:r>
          </a:p>
          <a:p>
            <a:pPr lvl="1"/>
            <a:r>
              <a:rPr lang="en-US" dirty="0" smtClean="0"/>
              <a:t>Litigation</a:t>
            </a:r>
          </a:p>
          <a:p>
            <a:pPr lvl="1"/>
            <a:r>
              <a:rPr lang="en-US" dirty="0" smtClean="0"/>
              <a:t>More states are passing laws: Indiana law signed last week</a:t>
            </a:r>
          </a:p>
          <a:p>
            <a:endParaRPr lang="en-US" dirty="0"/>
          </a:p>
        </p:txBody>
      </p:sp>
    </p:spTree>
    <p:extLst>
      <p:ext uri="{BB962C8B-B14F-4D97-AF65-F5344CB8AC3E}">
        <p14:creationId xmlns:p14="http://schemas.microsoft.com/office/powerpoint/2010/main" val="2517804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Starting Point</a:t>
            </a:r>
            <a:endParaRPr lang="en-US" sz="2800" dirty="0"/>
          </a:p>
        </p:txBody>
      </p:sp>
      <p:sp>
        <p:nvSpPr>
          <p:cNvPr id="3" name="Content Placeholder 2"/>
          <p:cNvSpPr>
            <a:spLocks noGrp="1"/>
          </p:cNvSpPr>
          <p:nvPr>
            <p:ph idx="1"/>
          </p:nvPr>
        </p:nvSpPr>
        <p:spPr/>
        <p:txBody>
          <a:bodyPr/>
          <a:lstStyle/>
          <a:p>
            <a:r>
              <a:rPr lang="en-US" sz="2000" dirty="0" smtClean="0">
                <a:latin typeface="Garamond" panose="02020404030301010803" pitchFamily="18" charset="0"/>
              </a:rPr>
              <a:t>The starting point in the law is a presumption that adults possess the capacity to undertake any legal task they choose, unless they have been adjudicated  as incapacitated to perform the task in the context of guardianship. </a:t>
            </a:r>
          </a:p>
          <a:p>
            <a:endParaRPr lang="en-US" sz="2000" dirty="0" smtClean="0">
              <a:latin typeface="Garamond" panose="02020404030301010803" pitchFamily="18" charset="0"/>
            </a:endParaRPr>
          </a:p>
          <a:p>
            <a:r>
              <a:rPr lang="en-US" sz="2000" dirty="0" smtClean="0">
                <a:latin typeface="Garamond" panose="02020404030301010803" pitchFamily="18" charset="0"/>
              </a:rPr>
              <a:t>The </a:t>
            </a:r>
            <a:r>
              <a:rPr lang="en-US" sz="2000" dirty="0">
                <a:latin typeface="Garamond" panose="02020404030301010803" pitchFamily="18" charset="0"/>
              </a:rPr>
              <a:t>abilities that are relevant to a person’s capacity to make reasoned </a:t>
            </a:r>
            <a:r>
              <a:rPr lang="en-US" sz="2000" dirty="0" smtClean="0">
                <a:latin typeface="Garamond" panose="02020404030301010803" pitchFamily="18" charset="0"/>
              </a:rPr>
              <a:t>decisions:</a:t>
            </a:r>
            <a:endParaRPr lang="en-US" sz="2000" dirty="0">
              <a:latin typeface="Garamond" panose="02020404030301010803" pitchFamily="18" charset="0"/>
            </a:endParaRPr>
          </a:p>
          <a:p>
            <a:pPr marL="411480" lvl="1" indent="0">
              <a:buNone/>
            </a:pPr>
            <a:r>
              <a:rPr lang="en-US" dirty="0" smtClean="0">
                <a:latin typeface="Garamond" panose="02020404030301010803" pitchFamily="18" charset="0"/>
              </a:rPr>
              <a:t>Ability </a:t>
            </a:r>
            <a:r>
              <a:rPr lang="en-US" dirty="0">
                <a:latin typeface="Garamond" panose="02020404030301010803" pitchFamily="18" charset="0"/>
              </a:rPr>
              <a:t>to evidence a choice</a:t>
            </a:r>
          </a:p>
          <a:p>
            <a:pPr marL="411480" lvl="1" indent="0">
              <a:buNone/>
            </a:pPr>
            <a:r>
              <a:rPr lang="en-US" dirty="0">
                <a:latin typeface="Garamond" panose="02020404030301010803" pitchFamily="18" charset="0"/>
              </a:rPr>
              <a:t>Ability to understand relevant information</a:t>
            </a:r>
          </a:p>
          <a:p>
            <a:pPr marL="411480" lvl="1" indent="0">
              <a:buNone/>
            </a:pPr>
            <a:r>
              <a:rPr lang="en-US" dirty="0">
                <a:latin typeface="Garamond" panose="02020404030301010803" pitchFamily="18" charset="0"/>
              </a:rPr>
              <a:t>Ability to appreciate the situation and its likely consequences</a:t>
            </a:r>
          </a:p>
          <a:p>
            <a:pPr marL="411480" lvl="1" indent="0">
              <a:buNone/>
            </a:pPr>
            <a:r>
              <a:rPr lang="en-US" dirty="0">
                <a:latin typeface="Garamond" panose="02020404030301010803" pitchFamily="18" charset="0"/>
              </a:rPr>
              <a:t>Ability to manipulate information rationally.</a:t>
            </a:r>
          </a:p>
          <a:p>
            <a:endParaRPr lang="en-US" dirty="0"/>
          </a:p>
        </p:txBody>
      </p:sp>
    </p:spTree>
    <p:extLst>
      <p:ext uri="{BB962C8B-B14F-4D97-AF65-F5344CB8AC3E}">
        <p14:creationId xmlns:p14="http://schemas.microsoft.com/office/powerpoint/2010/main" val="9871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What is Supported Decision Making?</a:t>
            </a:r>
            <a:endParaRPr lang="en-US" sz="3200" dirty="0"/>
          </a:p>
        </p:txBody>
      </p:sp>
      <p:sp>
        <p:nvSpPr>
          <p:cNvPr id="3" name="Content Placeholder 2"/>
          <p:cNvSpPr>
            <a:spLocks noGrp="1"/>
          </p:cNvSpPr>
          <p:nvPr>
            <p:ph idx="1"/>
          </p:nvPr>
        </p:nvSpPr>
        <p:spPr/>
        <p:txBody>
          <a:bodyPr/>
          <a:lstStyle/>
          <a:p>
            <a:r>
              <a:rPr lang="en-US" sz="2000" dirty="0" smtClean="0"/>
              <a:t>Supported Decision Making generally occurs when people with disabilities [or others] use friends, family members and professionals to help them understand the everyday situations they face and choices they must make, allowing them to make their own decisions without the need for a substitute decision- maker. </a:t>
            </a:r>
            <a:r>
              <a:rPr lang="en-US" sz="1200" dirty="0" smtClean="0"/>
              <a:t>(National Council on Disability, </a:t>
            </a:r>
            <a:r>
              <a:rPr lang="en-US" sz="1200" dirty="0"/>
              <a:t>Beyond Guardianship: Toward Alternatives That Promote Greater Self-Determination for People with </a:t>
            </a:r>
            <a:r>
              <a:rPr lang="en-US" sz="1200" dirty="0" smtClean="0"/>
              <a:t>Disabilities, March 22, 2018, page 130, </a:t>
            </a:r>
            <a:r>
              <a:rPr lang="en-US" sz="1200" dirty="0">
                <a:hlinkClick r:id="rId2"/>
              </a:rPr>
              <a:t>https://</a:t>
            </a:r>
            <a:r>
              <a:rPr lang="en-US" sz="1200" dirty="0" smtClean="0">
                <a:hlinkClick r:id="rId2"/>
              </a:rPr>
              <a:t>ncd.gov/publications/2018/beyond-guardianship-toward-alternatives</a:t>
            </a:r>
            <a:r>
              <a:rPr lang="en-US" sz="1200" dirty="0" smtClean="0"/>
              <a:t>). </a:t>
            </a:r>
          </a:p>
          <a:p>
            <a:pPr marL="114300" indent="0">
              <a:buNone/>
            </a:pPr>
            <a:endParaRPr lang="en-US" sz="1200" dirty="0" smtClean="0"/>
          </a:p>
          <a:p>
            <a:r>
              <a:rPr lang="en-US" sz="2000" dirty="0" smtClean="0"/>
              <a:t>Link to SDM form in Delaware:   https</a:t>
            </a:r>
            <a:r>
              <a:rPr lang="en-US" sz="2000" dirty="0"/>
              <a:t>://www.dhss.delaware.gov/dhss/dsaapd/files/supported_decision_making_agreement.pdf</a:t>
            </a:r>
            <a:endParaRPr lang="en-US" sz="2000" dirty="0" smtClean="0"/>
          </a:p>
          <a:p>
            <a:endParaRPr lang="en-US" sz="1200" dirty="0"/>
          </a:p>
          <a:p>
            <a:r>
              <a:rPr lang="en-US" sz="2000" dirty="0" smtClean="0"/>
              <a:t>More Information:  National Resource Center for Supported Decision Making </a:t>
            </a:r>
            <a:r>
              <a:rPr lang="en-US" sz="2000" dirty="0" smtClean="0">
                <a:hlinkClick r:id="rId3"/>
              </a:rPr>
              <a:t>http://supporteddecisionmaking.org</a:t>
            </a:r>
            <a:r>
              <a:rPr lang="en-US" sz="2000" dirty="0" smtClean="0"/>
              <a:t> </a:t>
            </a:r>
            <a:endParaRPr lang="en-US" sz="2000" dirty="0"/>
          </a:p>
          <a:p>
            <a:pPr marL="411480" lvl="1" indent="0">
              <a:buNone/>
            </a:pPr>
            <a:endParaRPr lang="en-US" sz="1200" dirty="0"/>
          </a:p>
        </p:txBody>
      </p:sp>
    </p:spTree>
    <p:extLst>
      <p:ext uri="{BB962C8B-B14F-4D97-AF65-F5344CB8AC3E}">
        <p14:creationId xmlns:p14="http://schemas.microsoft.com/office/powerpoint/2010/main" val="2380892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Spectrum of Capacity</a:t>
            </a:r>
            <a:endParaRPr lang="en-US" dirty="0"/>
          </a:p>
        </p:txBody>
      </p:sp>
      <p:sp>
        <p:nvSpPr>
          <p:cNvPr id="3" name="Text Placeholder 2"/>
          <p:cNvSpPr>
            <a:spLocks noGrp="1"/>
          </p:cNvSpPr>
          <p:nvPr>
            <p:ph type="body" sz="half" idx="2"/>
          </p:nvPr>
        </p:nvSpPr>
        <p:spPr>
          <a:xfrm>
            <a:off x="304799" y="2590800"/>
            <a:ext cx="7772401" cy="4114800"/>
          </a:xfrm>
        </p:spPr>
        <p:txBody>
          <a:bodyPr/>
          <a:lstStyle/>
          <a:p>
            <a:endParaRPr lang="en-US" dirty="0" smtClean="0"/>
          </a:p>
          <a:p>
            <a:r>
              <a:rPr lang="en-US" dirty="0" smtClean="0"/>
              <a:t>	</a:t>
            </a:r>
            <a:r>
              <a:rPr lang="en-US" b="1" dirty="0" smtClean="0"/>
              <a:t>The goal is to determine what the individual is able to do and then use that 	ability to resolve present and future decision-making challenges.</a:t>
            </a:r>
          </a:p>
          <a:p>
            <a:r>
              <a:rPr lang="en-US" u="sng" dirty="0"/>
              <a:t>Sooner rather than later.</a:t>
            </a:r>
          </a:p>
          <a:p>
            <a:endParaRPr lang="en-US" b="1" dirty="0" smtClean="0"/>
          </a:p>
          <a:p>
            <a:r>
              <a:rPr lang="en-US" b="1" dirty="0" smtClean="0"/>
              <a:t>Guardianship should only be sought if there are no possible alternatives.</a:t>
            </a:r>
          </a:p>
          <a:p>
            <a:endParaRPr lang="en-US" dirty="0" smtClean="0"/>
          </a:p>
          <a:p>
            <a:r>
              <a:rPr lang="en-US" dirty="0" smtClean="0"/>
              <a:t>Can they make their own decisions?</a:t>
            </a:r>
          </a:p>
          <a:p>
            <a:r>
              <a:rPr lang="en-US" dirty="0" smtClean="0"/>
              <a:t>Do they have a basic understanding of simple documents?</a:t>
            </a:r>
          </a:p>
          <a:p>
            <a:r>
              <a:rPr lang="en-US" dirty="0" smtClean="0"/>
              <a:t>Are these abilities increased with supports?</a:t>
            </a:r>
            <a:endParaRPr lang="en-US" dirty="0"/>
          </a:p>
          <a:p>
            <a:r>
              <a:rPr lang="en-US" dirty="0" smtClean="0"/>
              <a:t>									</a:t>
            </a:r>
            <a:endParaRPr lang="en-US" dirty="0"/>
          </a:p>
        </p:txBody>
      </p:sp>
      <p:graphicFrame>
        <p:nvGraphicFramePr>
          <p:cNvPr id="5" name="Content Placeholder 4"/>
          <p:cNvGraphicFramePr>
            <a:graphicFrameLocks noGrp="1"/>
          </p:cNvGraphicFramePr>
          <p:nvPr>
            <p:ph sz="quarter" idx="13"/>
            <p:extLst>
              <p:ext uri="{D42A27DB-BD31-4B8C-83A1-F6EECF244321}">
                <p14:modId xmlns:p14="http://schemas.microsoft.com/office/powerpoint/2010/main" val="3049080880"/>
              </p:ext>
            </p:extLst>
          </p:nvPr>
        </p:nvGraphicFramePr>
        <p:xfrm>
          <a:off x="304800" y="381000"/>
          <a:ext cx="7772400" cy="236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80366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2725</TotalTime>
  <Words>1947</Words>
  <Application>Microsoft Office PowerPoint</Application>
  <PresentationFormat>On-screen Show (4:3)</PresentationFormat>
  <Paragraphs>181</Paragraphs>
  <Slides>21</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Baskerville Old Face</vt:lpstr>
      <vt:lpstr>Calibri</vt:lpstr>
      <vt:lpstr>Cambria</vt:lpstr>
      <vt:lpstr>Garamond</vt:lpstr>
      <vt:lpstr>Adjacency</vt:lpstr>
      <vt:lpstr>Supported Decision Making</vt:lpstr>
      <vt:lpstr>Objectives</vt:lpstr>
      <vt:lpstr>Creating Supported Decision Making in Delaware</vt:lpstr>
      <vt:lpstr>First Steps</vt:lpstr>
      <vt:lpstr>Activities of Working Group</vt:lpstr>
      <vt:lpstr>Legislative Process</vt:lpstr>
      <vt:lpstr>Starting Point</vt:lpstr>
      <vt:lpstr>What is Supported Decision Making?</vt:lpstr>
      <vt:lpstr>Spectrum of Capacity</vt:lpstr>
      <vt:lpstr>SPECTRUM OF CAPACITY IN DECISION-MAKING</vt:lpstr>
      <vt:lpstr>Supported Decision Making v. Other Methods </vt:lpstr>
      <vt:lpstr>Decision making assistance options in Delaware</vt:lpstr>
      <vt:lpstr>PowerPoint Presentation</vt:lpstr>
      <vt:lpstr>Delaware Supported Decision Making</vt:lpstr>
      <vt:lpstr>Elements to a Supported Decision Making Agreement</vt:lpstr>
      <vt:lpstr>Surrogate Decision Making</vt:lpstr>
      <vt:lpstr>Who can be a Surrogate Decision-Maker?</vt:lpstr>
      <vt:lpstr>Terminating Guardianship</vt:lpstr>
      <vt:lpstr>Terminating Guardianship</vt:lpstr>
      <vt:lpstr>Terminating Guardianship</vt:lpstr>
      <vt:lpstr>Resources</vt:lpstr>
    </vt:vector>
  </TitlesOfParts>
  <Company>State of Delaware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Supported Decision Making</dc:title>
  <dc:creator>McFassel Lexie (Courts)</dc:creator>
  <cp:lastModifiedBy>McFassel, Lexie (Courts)</cp:lastModifiedBy>
  <cp:revision>111</cp:revision>
  <cp:lastPrinted>2019-05-03T18:27:10Z</cp:lastPrinted>
  <dcterms:created xsi:type="dcterms:W3CDTF">2016-10-25T16:26:12Z</dcterms:created>
  <dcterms:modified xsi:type="dcterms:W3CDTF">2019-05-07T19:38:16Z</dcterms:modified>
</cp:coreProperties>
</file>