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257" r:id="rId3"/>
    <p:sldId id="260" r:id="rId4"/>
    <p:sldId id="264" r:id="rId5"/>
    <p:sldId id="263" r:id="rId6"/>
    <p:sldId id="300" r:id="rId7"/>
    <p:sldId id="259" r:id="rId8"/>
    <p:sldId id="265" r:id="rId9"/>
    <p:sldId id="291" r:id="rId10"/>
    <p:sldId id="292" r:id="rId11"/>
    <p:sldId id="288" r:id="rId12"/>
    <p:sldId id="290" r:id="rId13"/>
    <p:sldId id="276" r:id="rId14"/>
    <p:sldId id="266" r:id="rId15"/>
    <p:sldId id="279" r:id="rId16"/>
    <p:sldId id="296" r:id="rId17"/>
    <p:sldId id="299" r:id="rId18"/>
    <p:sldId id="294" r:id="rId19"/>
    <p:sldId id="297" r:id="rId20"/>
    <p:sldId id="295" r:id="rId21"/>
    <p:sldId id="298" r:id="rId22"/>
    <p:sldId id="293" r:id="rId2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 y="7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678FE4F-B116-4C99-8A35-79B8E251883C}" type="datetimeFigureOut">
              <a:rPr lang="en-US" smtClean="0"/>
              <a:t>04/17/2026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9FDC94-755A-40D9-8FB7-78362A32C39C}" type="slidenum">
              <a:rPr lang="en-US" smtClean="0"/>
              <a:t>‹#›</a:t>
            </a:fld>
            <a:endParaRPr lang="en-US"/>
          </a:p>
        </p:txBody>
      </p:sp>
    </p:spTree>
    <p:extLst>
      <p:ext uri="{BB962C8B-B14F-4D97-AF65-F5344CB8AC3E}">
        <p14:creationId xmlns:p14="http://schemas.microsoft.com/office/powerpoint/2010/main" val="1420817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F9FAA8-85EF-48A5-961A-C33516DC636D}"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50EC99-FBE6-4F95-B538-59A5039A4992}"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656E37-3F51-4F98-9B56-B8163A9140AE}"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82A48FA-0867-41FF-8333-34BF16D4A7A8}"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E6A61DA-DD6A-414C-8613-457227701FA3}"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898D4A7-38B9-47C2-8146-A8C5C8F74938}"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EB623C-E04B-4DD5-A779-90C523E00F97}"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8BB53B-33F1-493E-AAA8-467DE986542F}"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1CA655-374A-448A-B1F7-FD11497175FA}"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B1F331-B583-4875-A771-7BD0E3FE6FDE}" type="datetime1">
              <a:rPr lang="en-US" smtClean="0"/>
              <a:t>04/17/2026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FB3798-DC61-4032-B4A3-3887AD8AC58F}"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220E32-9FDC-4116-9157-70D252B79AE1}" type="datetime1">
              <a:rPr lang="en-US" smtClean="0"/>
              <a:t>04/17/2026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AE6535-15E5-43EE-97C5-6C291DEFA750}" type="datetime1">
              <a:rPr lang="en-US" smtClean="0"/>
              <a:t>04/17/2026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48B6C-67C1-4BCF-92E9-FED651FB397E}" type="datetime1">
              <a:rPr lang="en-US" smtClean="0"/>
              <a:t>04/17/2026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504D268-CFE0-45BD-8767-5F3CF697E33F}"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26FFBFF-8F1A-4FFD-B396-10C2A3F48102}" type="datetime1">
              <a:rPr lang="en-US" smtClean="0"/>
              <a:t>04/17/2026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CA927D1-F5D4-4C49-A935-F588DA384D42}" type="datetime1">
              <a:rPr lang="en-US" smtClean="0"/>
              <a:t>04/17/2026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egis.delaware.gov/BillDetail/14142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elcode.delaware.gov/title16/c094a/index.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Supported and Substitute Decision-making in Delaware</a:t>
            </a:r>
            <a:br>
              <a:rPr lang="en-US" sz="4400" dirty="0"/>
            </a:br>
            <a:endParaRPr lang="en-US" sz="4400" dirty="0"/>
          </a:p>
        </p:txBody>
      </p:sp>
      <p:sp>
        <p:nvSpPr>
          <p:cNvPr id="3" name="Subtitle 2"/>
          <p:cNvSpPr>
            <a:spLocks noGrp="1"/>
          </p:cNvSpPr>
          <p:nvPr>
            <p:ph type="subTitle" idx="1"/>
          </p:nvPr>
        </p:nvSpPr>
        <p:spPr/>
        <p:txBody>
          <a:bodyPr>
            <a:normAutofit/>
          </a:bodyPr>
          <a:lstStyle/>
          <a:p>
            <a:r>
              <a:rPr lang="en-US" dirty="0"/>
              <a:t>Alexandra S. McFassel, Esq., NCG, Public Guardian</a:t>
            </a:r>
          </a:p>
          <a:p>
            <a:r>
              <a:rPr lang="en-US" dirty="0"/>
              <a:t>Office of the Public Guardian</a:t>
            </a:r>
          </a:p>
        </p:txBody>
      </p:sp>
      <p:sp>
        <p:nvSpPr>
          <p:cNvPr id="4" name="Slide Number Placeholder 3">
            <a:extLst>
              <a:ext uri="{FF2B5EF4-FFF2-40B4-BE49-F238E27FC236}">
                <a16:creationId xmlns:a16="http://schemas.microsoft.com/office/drawing/2014/main" id="{69B61213-726C-0C6F-11DA-026728925D1F}"/>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78460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8416B-500D-8CA0-3E92-480CE9661D33}"/>
              </a:ext>
            </a:extLst>
          </p:cNvPr>
          <p:cNvSpPr>
            <a:spLocks noGrp="1"/>
          </p:cNvSpPr>
          <p:nvPr>
            <p:ph type="title"/>
          </p:nvPr>
        </p:nvSpPr>
        <p:spPr/>
        <p:txBody>
          <a:bodyPr/>
          <a:lstStyle/>
          <a:p>
            <a:r>
              <a:rPr lang="en-US" dirty="0"/>
              <a:t>Other support forms:</a:t>
            </a:r>
          </a:p>
        </p:txBody>
      </p:sp>
      <p:sp>
        <p:nvSpPr>
          <p:cNvPr id="3" name="Content Placeholder 2">
            <a:extLst>
              <a:ext uri="{FF2B5EF4-FFF2-40B4-BE49-F238E27FC236}">
                <a16:creationId xmlns:a16="http://schemas.microsoft.com/office/drawing/2014/main" id="{43A67C94-F3AC-4DA1-6964-9CDD7A0CDC49}"/>
              </a:ext>
            </a:extLst>
          </p:cNvPr>
          <p:cNvSpPr>
            <a:spLocks noGrp="1"/>
          </p:cNvSpPr>
          <p:nvPr>
            <p:ph idx="1"/>
          </p:nvPr>
        </p:nvSpPr>
        <p:spPr/>
        <p:txBody>
          <a:bodyPr/>
          <a:lstStyle/>
          <a:p>
            <a:r>
              <a:rPr lang="en-US" dirty="0"/>
              <a:t>Utilizing consents or a Bank Authorization Form. (Note supported decision-making relies on this as well) Individuals and those they wish to designate as authorized to assist the individual must go to the bank to obtain forms and direction.</a:t>
            </a:r>
          </a:p>
          <a:p>
            <a:r>
              <a:rPr lang="en-US" dirty="0"/>
              <a:t>Enlisting Community or Service Support systems, such as Senior Center programs or Meals on Wheels.</a:t>
            </a:r>
          </a:p>
          <a:p>
            <a:r>
              <a:rPr lang="en-US" dirty="0"/>
              <a:t>Using release forms at medical offices/educational facilities to allow assistance by those close to the individual.  (Note, supported decision-making relies on this as well).</a:t>
            </a:r>
          </a:p>
        </p:txBody>
      </p:sp>
      <p:sp>
        <p:nvSpPr>
          <p:cNvPr id="4" name="Slide Number Placeholder 3">
            <a:extLst>
              <a:ext uri="{FF2B5EF4-FFF2-40B4-BE49-F238E27FC236}">
                <a16:creationId xmlns:a16="http://schemas.microsoft.com/office/drawing/2014/main" id="{DC3F3E38-4FFB-CCD1-8743-9ADA30C80F2F}"/>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159950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am I able to make decisions for them?</a:t>
            </a:r>
          </a:p>
        </p:txBody>
      </p:sp>
      <p:sp>
        <p:nvSpPr>
          <p:cNvPr id="3" name="Content Placeholder 2"/>
          <p:cNvSpPr>
            <a:spLocks noGrp="1"/>
          </p:cNvSpPr>
          <p:nvPr>
            <p:ph idx="1"/>
          </p:nvPr>
        </p:nvSpPr>
        <p:spPr/>
        <p:txBody>
          <a:bodyPr/>
          <a:lstStyle/>
          <a:p>
            <a:r>
              <a:rPr lang="en-US" dirty="0"/>
              <a:t>Surrogate Decision Making</a:t>
            </a:r>
          </a:p>
          <a:p>
            <a:r>
              <a:rPr lang="en-US" dirty="0"/>
              <a:t>Durable Power of Attorney (not for healthcare)</a:t>
            </a:r>
          </a:p>
          <a:p>
            <a:r>
              <a:rPr lang="en-US" dirty="0"/>
              <a:t>Advanced Health Care Directive</a:t>
            </a:r>
          </a:p>
          <a:p>
            <a:r>
              <a:rPr lang="en-US" dirty="0"/>
              <a:t>DMOST </a:t>
            </a:r>
          </a:p>
          <a:p>
            <a:r>
              <a:rPr lang="en-US" dirty="0"/>
              <a:t>Guardianship</a:t>
            </a:r>
          </a:p>
        </p:txBody>
      </p:sp>
      <p:sp>
        <p:nvSpPr>
          <p:cNvPr id="4" name="Slide Number Placeholder 3">
            <a:extLst>
              <a:ext uri="{FF2B5EF4-FFF2-40B4-BE49-F238E27FC236}">
                <a16:creationId xmlns:a16="http://schemas.microsoft.com/office/drawing/2014/main" id="{2F7CD7F1-96FD-4741-D6DD-2F633BC79533}"/>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702972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45409-4818-AE00-89EB-93B90017E0F6}"/>
              </a:ext>
            </a:extLst>
          </p:cNvPr>
          <p:cNvSpPr>
            <a:spLocks noGrp="1"/>
          </p:cNvSpPr>
          <p:nvPr>
            <p:ph type="title"/>
          </p:nvPr>
        </p:nvSpPr>
        <p:spPr>
          <a:xfrm>
            <a:off x="2592925" y="624110"/>
            <a:ext cx="8911687" cy="728172"/>
          </a:xfrm>
        </p:spPr>
        <p:txBody>
          <a:bodyPr>
            <a:normAutofit/>
          </a:bodyPr>
          <a:lstStyle/>
          <a:p>
            <a:r>
              <a:rPr lang="en-US" sz="3200" dirty="0"/>
              <a:t>Default Surrogate Law </a:t>
            </a:r>
          </a:p>
        </p:txBody>
      </p:sp>
      <p:sp>
        <p:nvSpPr>
          <p:cNvPr id="3" name="Content Placeholder 2">
            <a:extLst>
              <a:ext uri="{FF2B5EF4-FFF2-40B4-BE49-F238E27FC236}">
                <a16:creationId xmlns:a16="http://schemas.microsoft.com/office/drawing/2014/main" id="{B5B238F4-107D-1553-74D2-088A1C7F4355}"/>
              </a:ext>
            </a:extLst>
          </p:cNvPr>
          <p:cNvSpPr>
            <a:spLocks noGrp="1"/>
          </p:cNvSpPr>
          <p:nvPr>
            <p:ph idx="1"/>
          </p:nvPr>
        </p:nvSpPr>
        <p:spPr>
          <a:xfrm>
            <a:off x="2589212" y="1352282"/>
            <a:ext cx="8915400" cy="4558940"/>
          </a:xfrm>
        </p:spPr>
        <p:txBody>
          <a:bodyPr>
            <a:normAutofit lnSpcReduction="10000"/>
          </a:bodyPr>
          <a:lstStyle/>
          <a:p>
            <a:r>
              <a:rPr lang="en-US" dirty="0"/>
              <a:t>Effective September 30, 2025</a:t>
            </a:r>
          </a:p>
          <a:p>
            <a:r>
              <a:rPr lang="en-US" dirty="0"/>
              <a:t>Uniform Health Care Decisions Act, Senate Bill 309 (</a:t>
            </a:r>
            <a:r>
              <a:rPr lang="en-US" dirty="0">
                <a:hlinkClick r:id="rId2"/>
              </a:rPr>
              <a:t>https://legis.delaware.gov/BillDetail/141421</a:t>
            </a:r>
            <a:r>
              <a:rPr lang="en-US" dirty="0"/>
              <a:t>) </a:t>
            </a:r>
          </a:p>
          <a:p>
            <a:r>
              <a:rPr lang="en-US" dirty="0"/>
              <a:t>The new act modernizes the default surrogate provisions that allow family members and certain other people close to the patient to make decisions in the event the patient lacks capacity and has not appointed a health-care agent.</a:t>
            </a:r>
          </a:p>
          <a:p>
            <a:r>
              <a:rPr lang="en-US" dirty="0"/>
              <a:t>The new default surrogate provisions update the priority list in the previous 1993 Act to reflect a broader array of relationships and family structures.</a:t>
            </a:r>
          </a:p>
          <a:p>
            <a:r>
              <a:rPr lang="en-US" dirty="0"/>
              <a:t>It also provides additional options to address disagreements among default surrogates who have equal priority.</a:t>
            </a:r>
          </a:p>
          <a:p>
            <a:r>
              <a:rPr lang="en-US" dirty="0"/>
              <a:t>Clarifies the duties and powers of surrogates, and includes the ability to apply for health insurance for a patient who does not have another fiduciary to do so.</a:t>
            </a:r>
          </a:p>
        </p:txBody>
      </p:sp>
      <p:sp>
        <p:nvSpPr>
          <p:cNvPr id="4" name="Slide Number Placeholder 3">
            <a:extLst>
              <a:ext uri="{FF2B5EF4-FFF2-40B4-BE49-F238E27FC236}">
                <a16:creationId xmlns:a16="http://schemas.microsoft.com/office/drawing/2014/main" id="{02DA0D53-B707-53C7-7232-31158372B369}"/>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354782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8501" y="884015"/>
            <a:ext cx="8911687" cy="1107155"/>
          </a:xfrm>
        </p:spPr>
        <p:txBody>
          <a:bodyPr>
            <a:normAutofit/>
          </a:bodyPr>
          <a:lstStyle/>
          <a:p>
            <a:r>
              <a:rPr lang="en-US" sz="2400" b="1" dirty="0"/>
              <a:t>Testamentary Capacity</a:t>
            </a:r>
            <a:br>
              <a:rPr lang="en-US" dirty="0"/>
            </a:br>
            <a:r>
              <a:rPr lang="en-US" sz="2000" dirty="0"/>
              <a:t>(Required to execute medical and financial directives)</a:t>
            </a:r>
          </a:p>
        </p:txBody>
      </p:sp>
      <p:sp>
        <p:nvSpPr>
          <p:cNvPr id="3" name="Content Placeholder 2"/>
          <p:cNvSpPr>
            <a:spLocks noGrp="1"/>
          </p:cNvSpPr>
          <p:nvPr>
            <p:ph idx="1"/>
          </p:nvPr>
        </p:nvSpPr>
        <p:spPr/>
        <p:txBody>
          <a:bodyPr/>
          <a:lstStyle/>
          <a:p>
            <a:r>
              <a:rPr lang="en-US" dirty="0"/>
              <a:t>Delaware Law presumes testamentary capacity.  This is a low standard.</a:t>
            </a:r>
          </a:p>
          <a:p>
            <a:r>
              <a:rPr lang="en-US" dirty="0"/>
              <a:t>“An individual must be capable of exercising thought, reflection and judgment, and must know what he or she is doing and how he or she is (potentially) disposing of his or her property.” IMO Estate of DeGroat, C.A. 12738-VCZ, (April 30, 2020) </a:t>
            </a:r>
          </a:p>
          <a:p>
            <a:r>
              <a:rPr lang="en-US" dirty="0"/>
              <a:t>The law requires the individual to have known they were disposing of their property and to whom in the matter of a will. Id.</a:t>
            </a:r>
          </a:p>
          <a:p>
            <a:endParaRPr lang="en-US" dirty="0"/>
          </a:p>
          <a:p>
            <a:endParaRPr lang="en-US" dirty="0"/>
          </a:p>
        </p:txBody>
      </p:sp>
      <p:sp>
        <p:nvSpPr>
          <p:cNvPr id="4" name="Slide Number Placeholder 3">
            <a:extLst>
              <a:ext uri="{FF2B5EF4-FFF2-40B4-BE49-F238E27FC236}">
                <a16:creationId xmlns:a16="http://schemas.microsoft.com/office/drawing/2014/main" id="{FA4E3EA1-1C44-2DF5-111D-A8079E339B36}"/>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2772483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400" y="624110"/>
            <a:ext cx="8911687" cy="1280890"/>
          </a:xfrm>
        </p:spPr>
        <p:txBody>
          <a:bodyPr>
            <a:normAutofit/>
          </a:bodyPr>
          <a:lstStyle/>
          <a:p>
            <a:r>
              <a:rPr lang="en-US" sz="3200" dirty="0"/>
              <a:t>Advanced Health Care Directives, and Durable Powers of Attorney</a:t>
            </a:r>
          </a:p>
        </p:txBody>
      </p:sp>
      <p:sp>
        <p:nvSpPr>
          <p:cNvPr id="3" name="Content Placeholder 2"/>
          <p:cNvSpPr>
            <a:spLocks noGrp="1"/>
          </p:cNvSpPr>
          <p:nvPr>
            <p:ph idx="1"/>
          </p:nvPr>
        </p:nvSpPr>
        <p:spPr/>
        <p:txBody>
          <a:bodyPr>
            <a:normAutofit/>
          </a:bodyPr>
          <a:lstStyle/>
          <a:p>
            <a:r>
              <a:rPr lang="en-US" dirty="0"/>
              <a:t>These options should be explored prior to obtaining a guardianship to make healthcare and financial decisions for who needs assistance.</a:t>
            </a:r>
          </a:p>
          <a:p>
            <a:r>
              <a:rPr lang="en-US" dirty="0"/>
              <a:t>Delaware law establishes that testamentary capacity is sufficient to validly execute a Power of Attorney and an Advanced Health Care Directive.</a:t>
            </a:r>
          </a:p>
          <a:p>
            <a:r>
              <a:rPr lang="en-US" dirty="0"/>
              <a:t>In this context, the level of capacity necessary to execute these documents is: </a:t>
            </a:r>
            <a:r>
              <a:rPr lang="en-US" u="sng" dirty="0"/>
              <a:t>That one must, at the time of execution, be capable of exercising thought, reflection, and judgment, and must understand the nature and effect of the document.</a:t>
            </a:r>
          </a:p>
          <a:p>
            <a:r>
              <a:rPr lang="en-US" dirty="0"/>
              <a:t>Execution of the Power of Attorney may also require consideration that the individual understands disposition of property is possible.</a:t>
            </a:r>
          </a:p>
        </p:txBody>
      </p:sp>
      <p:sp>
        <p:nvSpPr>
          <p:cNvPr id="4" name="Slide Number Placeholder 3">
            <a:extLst>
              <a:ext uri="{FF2B5EF4-FFF2-40B4-BE49-F238E27FC236}">
                <a16:creationId xmlns:a16="http://schemas.microsoft.com/office/drawing/2014/main" id="{98664F1A-3908-75C6-4139-10BEBC089CD0}"/>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4860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50866"/>
          </a:xfrm>
        </p:spPr>
        <p:txBody>
          <a:bodyPr>
            <a:normAutofit/>
          </a:bodyPr>
          <a:lstStyle/>
          <a:p>
            <a:r>
              <a:rPr lang="en-US" sz="2800" b="1" dirty="0"/>
              <a:t>AHCD/Durable Power of Attorney</a:t>
            </a:r>
          </a:p>
        </p:txBody>
      </p:sp>
      <p:sp>
        <p:nvSpPr>
          <p:cNvPr id="3" name="Content Placeholder 2"/>
          <p:cNvSpPr>
            <a:spLocks noGrp="1"/>
          </p:cNvSpPr>
          <p:nvPr>
            <p:ph idx="1"/>
          </p:nvPr>
        </p:nvSpPr>
        <p:spPr/>
        <p:txBody>
          <a:bodyPr>
            <a:normAutofit/>
          </a:bodyPr>
          <a:lstStyle/>
          <a:p>
            <a:r>
              <a:rPr lang="en-US" dirty="0"/>
              <a:t>An Advanced Health Care Directive allows for medical direction and appoints an agent to assist with medical decisions within the parameters described in the document regarding the wishes of the person.</a:t>
            </a:r>
          </a:p>
          <a:p>
            <a:endParaRPr lang="en-US" dirty="0"/>
          </a:p>
          <a:p>
            <a:r>
              <a:rPr lang="en-US" dirty="0"/>
              <a:t>A Durable Personal Power of Attorney is durable because it is designed to survive the incapacity of the principal. It is personal because it relates only to personal assets and interests, not routine business matters that are specific event targeted and short lived, and it is a power of attorney because it allows one person, the principal, to give authority to another person, the agent, to act on the principal's behalf. It relates only to financial matters; it does not relate to health care decisions.</a:t>
            </a:r>
          </a:p>
          <a:p>
            <a:endParaRPr lang="en-US" dirty="0"/>
          </a:p>
          <a:p>
            <a:endParaRPr lang="en-US" dirty="0"/>
          </a:p>
        </p:txBody>
      </p:sp>
      <p:sp>
        <p:nvSpPr>
          <p:cNvPr id="4" name="Slide Number Placeholder 3">
            <a:extLst>
              <a:ext uri="{FF2B5EF4-FFF2-40B4-BE49-F238E27FC236}">
                <a16:creationId xmlns:a16="http://schemas.microsoft.com/office/drawing/2014/main" id="{3C76B0C1-3F3C-27C3-0103-21AF0C09A90A}"/>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94142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0096-DD49-7EE0-5B8C-480E59CFE22E}"/>
              </a:ext>
            </a:extLst>
          </p:cNvPr>
          <p:cNvSpPr>
            <a:spLocks noGrp="1"/>
          </p:cNvSpPr>
          <p:nvPr>
            <p:ph type="title"/>
          </p:nvPr>
        </p:nvSpPr>
        <p:spPr>
          <a:xfrm>
            <a:off x="2592925" y="624110"/>
            <a:ext cx="8911687" cy="717580"/>
          </a:xfrm>
        </p:spPr>
        <p:txBody>
          <a:bodyPr/>
          <a:lstStyle/>
          <a:p>
            <a:r>
              <a:rPr lang="en-US" dirty="0"/>
              <a:t>Guardianship:</a:t>
            </a:r>
          </a:p>
        </p:txBody>
      </p:sp>
      <p:sp>
        <p:nvSpPr>
          <p:cNvPr id="3" name="Content Placeholder 2">
            <a:extLst>
              <a:ext uri="{FF2B5EF4-FFF2-40B4-BE49-F238E27FC236}">
                <a16:creationId xmlns:a16="http://schemas.microsoft.com/office/drawing/2014/main" id="{4642A782-1590-1060-F0CF-6A747BA9DAD3}"/>
              </a:ext>
            </a:extLst>
          </p:cNvPr>
          <p:cNvSpPr>
            <a:spLocks noGrp="1"/>
          </p:cNvSpPr>
          <p:nvPr>
            <p:ph idx="1"/>
          </p:nvPr>
        </p:nvSpPr>
        <p:spPr>
          <a:xfrm>
            <a:off x="2589212" y="1341690"/>
            <a:ext cx="8915400" cy="4569532"/>
          </a:xfrm>
        </p:spPr>
        <p:txBody>
          <a:bodyPr>
            <a:normAutofit/>
          </a:bodyPr>
          <a:lstStyle/>
          <a:p>
            <a:r>
              <a:rPr lang="en-US" sz="2000" dirty="0"/>
              <a:t>A person with a disability is defined under Delaware law as someone who “[b]y reason of mental or physical incapacity is unable properly to manage or care for their own person or property, or both, and, in consequence thereof, is in danger of dissipating or losing such property or of becoming the victim of designing persons or, in the case where a guardian of the person is sought, such person is in danger of substantially endangering person’s own health, or of becoming subject to abuse by other persons or of becoming the victim of designing persons[.]”  12 Del. C. § 3901(a)(2). </a:t>
            </a:r>
          </a:p>
        </p:txBody>
      </p:sp>
      <p:sp>
        <p:nvSpPr>
          <p:cNvPr id="4" name="Slide Number Placeholder 3">
            <a:extLst>
              <a:ext uri="{FF2B5EF4-FFF2-40B4-BE49-F238E27FC236}">
                <a16:creationId xmlns:a16="http://schemas.microsoft.com/office/drawing/2014/main" id="{E771AB8A-E6DF-BEBC-734F-51009A993B96}"/>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3722451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BC36E-0917-6219-4BF4-C2B948A283AB}"/>
              </a:ext>
            </a:extLst>
          </p:cNvPr>
          <p:cNvSpPr>
            <a:spLocks noGrp="1"/>
          </p:cNvSpPr>
          <p:nvPr>
            <p:ph type="title"/>
          </p:nvPr>
        </p:nvSpPr>
        <p:spPr>
          <a:xfrm>
            <a:off x="2592925" y="624110"/>
            <a:ext cx="8911687" cy="528797"/>
          </a:xfrm>
        </p:spPr>
        <p:txBody>
          <a:bodyPr>
            <a:normAutofit/>
          </a:bodyPr>
          <a:lstStyle/>
          <a:p>
            <a:r>
              <a:rPr lang="en-US" sz="2800" dirty="0"/>
              <a:t>Guardianship Types:</a:t>
            </a:r>
          </a:p>
        </p:txBody>
      </p:sp>
      <p:sp>
        <p:nvSpPr>
          <p:cNvPr id="3" name="Content Placeholder 2">
            <a:extLst>
              <a:ext uri="{FF2B5EF4-FFF2-40B4-BE49-F238E27FC236}">
                <a16:creationId xmlns:a16="http://schemas.microsoft.com/office/drawing/2014/main" id="{13CD3FC6-7326-9C73-F76F-1B0EE9CD9325}"/>
              </a:ext>
            </a:extLst>
          </p:cNvPr>
          <p:cNvSpPr>
            <a:spLocks noGrp="1"/>
          </p:cNvSpPr>
          <p:nvPr>
            <p:ph idx="1"/>
          </p:nvPr>
        </p:nvSpPr>
        <p:spPr>
          <a:xfrm>
            <a:off x="2589212" y="1350236"/>
            <a:ext cx="8915400" cy="4560986"/>
          </a:xfrm>
        </p:spPr>
        <p:txBody>
          <a:bodyPr/>
          <a:lstStyle/>
          <a:p>
            <a:r>
              <a:rPr lang="en-US" dirty="0"/>
              <a:t>May be Guardian of Person:</a:t>
            </a:r>
          </a:p>
          <a:p>
            <a:pPr lvl="1"/>
            <a:r>
              <a:rPr lang="en-US" dirty="0"/>
              <a:t>This guardian makes decisions about the personal and medical care of the person with a disability while keeping the person with a disability’s best interest in mind. Responsibilities may include decisions as to where the disabled person will  reside, resolving medical issues and providing consent for treatment as needed.</a:t>
            </a:r>
          </a:p>
          <a:p>
            <a:r>
              <a:rPr lang="en-US" dirty="0"/>
              <a:t>May be Guardian of Property:</a:t>
            </a:r>
          </a:p>
          <a:p>
            <a:pPr lvl="1"/>
            <a:r>
              <a:rPr lang="en-US" dirty="0"/>
              <a:t>This guardian makes decision about the financial welfare of the person with a disability while keeping the best interests of the person with a disability in mind. Responsibilities may include opening, managing, and closing bank accounts, managing investment or retirement funds, and managing real property.</a:t>
            </a:r>
          </a:p>
          <a:p>
            <a:r>
              <a:rPr lang="en-US" dirty="0"/>
              <a:t>May be both Guardian of Person and Property:</a:t>
            </a:r>
          </a:p>
          <a:p>
            <a:r>
              <a:rPr lang="en-US" dirty="0"/>
              <a:t>May be Surrogate decision maker and Guardian of Property:</a:t>
            </a:r>
          </a:p>
          <a:p>
            <a:r>
              <a:rPr lang="en-US" dirty="0"/>
              <a:t>May be Guardian of Person and Representative Payee:</a:t>
            </a:r>
          </a:p>
        </p:txBody>
      </p:sp>
      <p:sp>
        <p:nvSpPr>
          <p:cNvPr id="4" name="Slide Number Placeholder 3">
            <a:extLst>
              <a:ext uri="{FF2B5EF4-FFF2-40B4-BE49-F238E27FC236}">
                <a16:creationId xmlns:a16="http://schemas.microsoft.com/office/drawing/2014/main" id="{68E1C67A-2597-E993-9025-45555EBA55B1}"/>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4079243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CA0E-A650-3C7C-0BC9-D90DC07046B3}"/>
              </a:ext>
            </a:extLst>
          </p:cNvPr>
          <p:cNvSpPr>
            <a:spLocks noGrp="1"/>
          </p:cNvSpPr>
          <p:nvPr>
            <p:ph type="title"/>
          </p:nvPr>
        </p:nvSpPr>
        <p:spPr>
          <a:xfrm>
            <a:off x="2592925" y="624110"/>
            <a:ext cx="8911687" cy="528797"/>
          </a:xfrm>
        </p:spPr>
        <p:txBody>
          <a:bodyPr>
            <a:normAutofit/>
          </a:bodyPr>
          <a:lstStyle/>
          <a:p>
            <a:r>
              <a:rPr lang="en-US" sz="2400" dirty="0"/>
              <a:t>GUARDIANSHIP PROCESS: (Office of the Public Guardian)</a:t>
            </a:r>
          </a:p>
        </p:txBody>
      </p:sp>
      <p:sp>
        <p:nvSpPr>
          <p:cNvPr id="3" name="Content Placeholder 2">
            <a:extLst>
              <a:ext uri="{FF2B5EF4-FFF2-40B4-BE49-F238E27FC236}">
                <a16:creationId xmlns:a16="http://schemas.microsoft.com/office/drawing/2014/main" id="{5409CFF2-2AA5-EF24-86F0-3EE00C3E7408}"/>
              </a:ext>
            </a:extLst>
          </p:cNvPr>
          <p:cNvSpPr>
            <a:spLocks noGrp="1"/>
          </p:cNvSpPr>
          <p:nvPr>
            <p:ph idx="1"/>
          </p:nvPr>
        </p:nvSpPr>
        <p:spPr>
          <a:xfrm>
            <a:off x="2589212" y="1152907"/>
            <a:ext cx="8915400" cy="4758315"/>
          </a:xfrm>
        </p:spPr>
        <p:txBody>
          <a:bodyPr/>
          <a:lstStyle/>
          <a:p>
            <a:r>
              <a:rPr lang="en-US" sz="2000" dirty="0"/>
              <a:t>Referral is made to the OPG.  Referral includes questions regarding the basic health and finances of the individual, and what the </a:t>
            </a:r>
          </a:p>
          <a:p>
            <a:r>
              <a:rPr lang="en-US" sz="2000" dirty="0"/>
              <a:t>Referral is reviewed.  OPG is currently accepting appointment in emergent cases only (includes both medical and financial emergent).</a:t>
            </a:r>
          </a:p>
          <a:p>
            <a:r>
              <a:rPr lang="en-US" sz="2000" dirty="0"/>
              <a:t>Physician completes a Physician’s affidavit indicating the person lacks capacity.</a:t>
            </a:r>
          </a:p>
          <a:p>
            <a:r>
              <a:rPr lang="en-US" sz="2000" dirty="0"/>
              <a:t>Physician’s Affidavit and Petition are filed with the Court of Chancery, with a consent from the Office of the Public Guardian. OPG does not file for its own appointment, so there must be an attorney or entity to file the petition.</a:t>
            </a:r>
          </a:p>
          <a:p>
            <a:pPr marL="0" indent="0">
              <a:buNone/>
            </a:pPr>
            <a:endParaRPr lang="en-US" dirty="0"/>
          </a:p>
        </p:txBody>
      </p:sp>
      <p:sp>
        <p:nvSpPr>
          <p:cNvPr id="4" name="Slide Number Placeholder 3">
            <a:extLst>
              <a:ext uri="{FF2B5EF4-FFF2-40B4-BE49-F238E27FC236}">
                <a16:creationId xmlns:a16="http://schemas.microsoft.com/office/drawing/2014/main" id="{FC61450D-941D-73DE-F448-EA2109AEFA93}"/>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333556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2BEB-B91C-DECB-ED00-CC40EB0E3BE4}"/>
              </a:ext>
            </a:extLst>
          </p:cNvPr>
          <p:cNvSpPr>
            <a:spLocks noGrp="1"/>
          </p:cNvSpPr>
          <p:nvPr>
            <p:ph type="title"/>
          </p:nvPr>
        </p:nvSpPr>
        <p:spPr/>
        <p:txBody>
          <a:bodyPr>
            <a:normAutofit/>
          </a:bodyPr>
          <a:lstStyle/>
          <a:p>
            <a:r>
              <a:rPr lang="en-US" sz="2400" dirty="0"/>
              <a:t>GUARDIANSHIP PROCESS CONTINUED:</a:t>
            </a:r>
          </a:p>
        </p:txBody>
      </p:sp>
      <p:sp>
        <p:nvSpPr>
          <p:cNvPr id="3" name="Content Placeholder 2">
            <a:extLst>
              <a:ext uri="{FF2B5EF4-FFF2-40B4-BE49-F238E27FC236}">
                <a16:creationId xmlns:a16="http://schemas.microsoft.com/office/drawing/2014/main" id="{145A694D-DA6C-8277-8329-0D05E5D2EB08}"/>
              </a:ext>
            </a:extLst>
          </p:cNvPr>
          <p:cNvSpPr>
            <a:spLocks noGrp="1"/>
          </p:cNvSpPr>
          <p:nvPr>
            <p:ph idx="1"/>
          </p:nvPr>
        </p:nvSpPr>
        <p:spPr>
          <a:xfrm>
            <a:off x="2589212" y="1273323"/>
            <a:ext cx="8915400" cy="4637899"/>
          </a:xfrm>
        </p:spPr>
        <p:txBody>
          <a:bodyPr>
            <a:normAutofit/>
          </a:bodyPr>
          <a:lstStyle/>
          <a:p>
            <a:r>
              <a:rPr lang="en-US" sz="2000" dirty="0"/>
              <a:t>Once petition is accepted, the Court will issue a Preliminary Order, which assigns an attorney ad Litem, and sets a court date </a:t>
            </a:r>
            <a:r>
              <a:rPr lang="en-US" sz="2000" u="sng" dirty="0">
                <a:solidFill>
                  <a:schemeClr val="tx1"/>
                </a:solidFill>
              </a:rPr>
              <a:t>within 30 days </a:t>
            </a:r>
            <a:r>
              <a:rPr lang="en-US" sz="2000" dirty="0"/>
              <a:t>for a routine hearing.</a:t>
            </a:r>
          </a:p>
          <a:p>
            <a:r>
              <a:rPr lang="en-US" sz="2000" dirty="0"/>
              <a:t>A routine hearing is sufficient if neither the person nor interested parties contest the appointment of a guardian, or the appointment of the proposed guardian.</a:t>
            </a:r>
          </a:p>
          <a:p>
            <a:r>
              <a:rPr lang="en-US" sz="2000" dirty="0"/>
              <a:t>The Attorney ad Litem arranges an interview with the person with an alleged disability, to evaluate the circumstances asserted in the petition and whether alternatives have been exhausted, and to get input from the person with a disability.</a:t>
            </a:r>
          </a:p>
        </p:txBody>
      </p:sp>
      <p:sp>
        <p:nvSpPr>
          <p:cNvPr id="4" name="Slide Number Placeholder 3">
            <a:extLst>
              <a:ext uri="{FF2B5EF4-FFF2-40B4-BE49-F238E27FC236}">
                <a16:creationId xmlns:a16="http://schemas.microsoft.com/office/drawing/2014/main" id="{87B27A46-7D3E-C81B-1EF0-0C8EA714165C}"/>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728868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prepare to help others with making decisions?</a:t>
            </a:r>
          </a:p>
        </p:txBody>
      </p:sp>
      <p:sp>
        <p:nvSpPr>
          <p:cNvPr id="3" name="Content Placeholder 2"/>
          <p:cNvSpPr>
            <a:spLocks noGrp="1"/>
          </p:cNvSpPr>
          <p:nvPr>
            <p:ph idx="1"/>
          </p:nvPr>
        </p:nvSpPr>
        <p:spPr/>
        <p:txBody>
          <a:bodyPr>
            <a:normAutofit/>
          </a:bodyPr>
          <a:lstStyle/>
          <a:p>
            <a:r>
              <a:rPr lang="en-US" dirty="0"/>
              <a:t>In our lives, there most likely will come a point when someone we love needs our help to make decisions, such as where to live, what to spend money on, or what medical treatments are the best choice.</a:t>
            </a:r>
          </a:p>
          <a:p>
            <a:r>
              <a:rPr lang="en-US" dirty="0"/>
              <a:t>For example, we may help our children with these decisions, and that help may need to continue after they reach 18, and are viewed as an adult.</a:t>
            </a:r>
          </a:p>
          <a:p>
            <a:r>
              <a:rPr lang="en-US" dirty="0"/>
              <a:t>In other cases, a relative or loved one may experience a medical emergency that interferes with their </a:t>
            </a:r>
            <a:r>
              <a:rPr lang="en-US" i="1" dirty="0">
                <a:solidFill>
                  <a:srgbClr val="00B0F0"/>
                </a:solidFill>
              </a:rPr>
              <a:t>ability to make decisions </a:t>
            </a:r>
            <a:r>
              <a:rPr lang="en-US" dirty="0"/>
              <a:t>or manage their finances, and they need someone to step into that role, whether on a temporary basis or a permanent one.</a:t>
            </a:r>
          </a:p>
          <a:p>
            <a:r>
              <a:rPr lang="en-US" dirty="0"/>
              <a:t>In addition, as we </a:t>
            </a:r>
            <a:r>
              <a:rPr lang="en-US" i="1" dirty="0">
                <a:solidFill>
                  <a:srgbClr val="00B0F0"/>
                </a:solidFill>
              </a:rPr>
              <a:t>age</a:t>
            </a:r>
            <a:r>
              <a:rPr lang="en-US" dirty="0"/>
              <a:t>, our </a:t>
            </a:r>
            <a:r>
              <a:rPr lang="en-US" i="1" dirty="0">
                <a:solidFill>
                  <a:srgbClr val="00B0F0"/>
                </a:solidFill>
              </a:rPr>
              <a:t>ability to make decisions</a:t>
            </a:r>
            <a:r>
              <a:rPr lang="en-US" dirty="0">
                <a:solidFill>
                  <a:srgbClr val="00B0F0"/>
                </a:solidFill>
              </a:rPr>
              <a:t> </a:t>
            </a:r>
            <a:r>
              <a:rPr lang="en-US" dirty="0"/>
              <a:t>may diminish.</a:t>
            </a:r>
          </a:p>
        </p:txBody>
      </p:sp>
      <p:sp>
        <p:nvSpPr>
          <p:cNvPr id="4" name="Slide Number Placeholder 3">
            <a:extLst>
              <a:ext uri="{FF2B5EF4-FFF2-40B4-BE49-F238E27FC236}">
                <a16:creationId xmlns:a16="http://schemas.microsoft.com/office/drawing/2014/main" id="{42C73EA2-0CCF-AE4D-4BDB-28696820780A}"/>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19601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68C98-3CFF-099A-C073-3BD5E7445855}"/>
              </a:ext>
            </a:extLst>
          </p:cNvPr>
          <p:cNvSpPr>
            <a:spLocks noGrp="1"/>
          </p:cNvSpPr>
          <p:nvPr>
            <p:ph type="title"/>
          </p:nvPr>
        </p:nvSpPr>
        <p:spPr>
          <a:xfrm>
            <a:off x="2592925" y="624110"/>
            <a:ext cx="8911687" cy="615030"/>
          </a:xfrm>
        </p:spPr>
        <p:txBody>
          <a:bodyPr>
            <a:normAutofit fontScale="90000"/>
          </a:bodyPr>
          <a:lstStyle/>
          <a:p>
            <a:r>
              <a:rPr lang="en-US" dirty="0"/>
              <a:t>Physician’s Affidavit</a:t>
            </a:r>
          </a:p>
        </p:txBody>
      </p:sp>
      <p:sp>
        <p:nvSpPr>
          <p:cNvPr id="3" name="Content Placeholder 2">
            <a:extLst>
              <a:ext uri="{FF2B5EF4-FFF2-40B4-BE49-F238E27FC236}">
                <a16:creationId xmlns:a16="http://schemas.microsoft.com/office/drawing/2014/main" id="{48E6FD44-3FE8-CD9D-F82C-5A212B67B7C0}"/>
              </a:ext>
            </a:extLst>
          </p:cNvPr>
          <p:cNvSpPr>
            <a:spLocks noGrp="1"/>
          </p:cNvSpPr>
          <p:nvPr>
            <p:ph idx="1"/>
          </p:nvPr>
        </p:nvSpPr>
        <p:spPr>
          <a:xfrm>
            <a:off x="2589212" y="1239140"/>
            <a:ext cx="8915400" cy="4672082"/>
          </a:xfrm>
        </p:spPr>
        <p:txBody>
          <a:bodyPr>
            <a:normAutofit/>
          </a:bodyPr>
          <a:lstStyle/>
          <a:p>
            <a:r>
              <a:rPr lang="en-US" sz="2000" dirty="0"/>
              <a:t>The Physician’s Affidavit and sample forms are available on the court’s website at https://courts.delaware.gov/forms/.  Search in the Court of Chancery forms.</a:t>
            </a:r>
          </a:p>
          <a:p>
            <a:r>
              <a:rPr lang="en-US" sz="2000" dirty="0"/>
              <a:t>The patient is or is not able to perform the following functions independently: Activities of daily living, Pay his/her own bills, Live alone Take medication appropriately, Give informed consent for medical procedures, Is able to resist scams, among other measures. </a:t>
            </a:r>
          </a:p>
        </p:txBody>
      </p:sp>
      <p:sp>
        <p:nvSpPr>
          <p:cNvPr id="4" name="Slide Number Placeholder 3">
            <a:extLst>
              <a:ext uri="{FF2B5EF4-FFF2-40B4-BE49-F238E27FC236}">
                <a16:creationId xmlns:a16="http://schemas.microsoft.com/office/drawing/2014/main" id="{F005DF36-405B-D1CC-2C88-2ABA7D56FCF8}"/>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4011496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413CE-0D91-1CD3-7A5B-79CE56E7C85C}"/>
              </a:ext>
            </a:extLst>
          </p:cNvPr>
          <p:cNvSpPr>
            <a:spLocks noGrp="1"/>
          </p:cNvSpPr>
          <p:nvPr>
            <p:ph type="title"/>
          </p:nvPr>
        </p:nvSpPr>
        <p:spPr>
          <a:xfrm>
            <a:off x="2592925" y="624110"/>
            <a:ext cx="8911687" cy="528797"/>
          </a:xfrm>
        </p:spPr>
        <p:txBody>
          <a:bodyPr>
            <a:normAutofit/>
          </a:bodyPr>
          <a:lstStyle/>
          <a:p>
            <a:r>
              <a:rPr lang="en-US" sz="2400" dirty="0"/>
              <a:t>Guardianship: (</a:t>
            </a:r>
            <a:r>
              <a:rPr lang="en-US" sz="2400" dirty="0" err="1"/>
              <a:t>Con’t</a:t>
            </a:r>
            <a:r>
              <a:rPr lang="en-US" sz="2400" dirty="0"/>
              <a:t>)</a:t>
            </a:r>
          </a:p>
        </p:txBody>
      </p:sp>
      <p:sp>
        <p:nvSpPr>
          <p:cNvPr id="3" name="Content Placeholder 2">
            <a:extLst>
              <a:ext uri="{FF2B5EF4-FFF2-40B4-BE49-F238E27FC236}">
                <a16:creationId xmlns:a16="http://schemas.microsoft.com/office/drawing/2014/main" id="{DFA57985-BC72-68D0-2BF6-1AF8AAC18E07}"/>
              </a:ext>
            </a:extLst>
          </p:cNvPr>
          <p:cNvSpPr>
            <a:spLocks noGrp="1"/>
          </p:cNvSpPr>
          <p:nvPr>
            <p:ph idx="1"/>
          </p:nvPr>
        </p:nvSpPr>
        <p:spPr>
          <a:xfrm>
            <a:off x="2589212" y="1333144"/>
            <a:ext cx="8915400" cy="4578078"/>
          </a:xfrm>
        </p:spPr>
        <p:txBody>
          <a:bodyPr>
            <a:normAutofit/>
          </a:bodyPr>
          <a:lstStyle/>
          <a:p>
            <a:r>
              <a:rPr lang="en-US" sz="2000" dirty="0"/>
              <a:t>The hearing is held, and if there are no objections, the guardian will be appointed at the Routine Hearing.</a:t>
            </a:r>
          </a:p>
          <a:p>
            <a:r>
              <a:rPr lang="en-US" sz="2000" dirty="0"/>
              <a:t>If there is any objection, the hearing is continued in order to allow for the objecting party to make an appropriate petition or case.</a:t>
            </a:r>
          </a:p>
          <a:p>
            <a:pPr marL="0" indent="0">
              <a:buNone/>
            </a:pPr>
            <a:endParaRPr lang="en-US" dirty="0"/>
          </a:p>
        </p:txBody>
      </p:sp>
      <p:sp>
        <p:nvSpPr>
          <p:cNvPr id="4" name="Slide Number Placeholder 3">
            <a:extLst>
              <a:ext uri="{FF2B5EF4-FFF2-40B4-BE49-F238E27FC236}">
                <a16:creationId xmlns:a16="http://schemas.microsoft.com/office/drawing/2014/main" id="{31E10BA3-AB46-6D0C-849F-5CB5D0C97FAA}"/>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735844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DD1EF-FD70-E05A-9731-DE118AE3A73D}"/>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D8A7BD6-3CFA-8313-7F36-804688515BC7}"/>
              </a:ext>
            </a:extLst>
          </p:cNvPr>
          <p:cNvSpPr>
            <a:spLocks noGrp="1"/>
          </p:cNvSpPr>
          <p:nvPr>
            <p:ph idx="1"/>
          </p:nvPr>
        </p:nvSpPr>
        <p:spPr/>
        <p:txBody>
          <a:bodyPr/>
          <a:lstStyle/>
          <a:p>
            <a:r>
              <a:rPr lang="en-US" dirty="0"/>
              <a:t>When an individual needs assistance with decision-making, best practice is to start with least restrictive alternatives, which are easier to implement, and work up to Guardianship, which is the most procedurally and financially complicated.</a:t>
            </a:r>
          </a:p>
        </p:txBody>
      </p:sp>
      <p:sp>
        <p:nvSpPr>
          <p:cNvPr id="4" name="Slide Number Placeholder 3">
            <a:extLst>
              <a:ext uri="{FF2B5EF4-FFF2-40B4-BE49-F238E27FC236}">
                <a16:creationId xmlns:a16="http://schemas.microsoft.com/office/drawing/2014/main" id="{56393D4B-63E2-2371-BDD4-8316F08AE53D}"/>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13521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decision making capacity?</a:t>
            </a:r>
          </a:p>
        </p:txBody>
      </p:sp>
      <p:sp>
        <p:nvSpPr>
          <p:cNvPr id="3" name="Content Placeholder 2"/>
          <p:cNvSpPr>
            <a:spLocks noGrp="1"/>
          </p:cNvSpPr>
          <p:nvPr>
            <p:ph idx="1"/>
          </p:nvPr>
        </p:nvSpPr>
        <p:spPr>
          <a:xfrm>
            <a:off x="2589212" y="1645920"/>
            <a:ext cx="8915400" cy="4265302"/>
          </a:xfrm>
        </p:spPr>
        <p:txBody>
          <a:bodyPr>
            <a:normAutofit fontScale="92500" lnSpcReduction="10000"/>
          </a:bodyPr>
          <a:lstStyle/>
          <a:p>
            <a:endParaRPr lang="en-US" dirty="0"/>
          </a:p>
          <a:p>
            <a:r>
              <a:rPr lang="en-US" dirty="0"/>
              <a:t>The world is structured around daily decisions, and our ability to give informed consent and contract, understanding the facts or the nature and intent of the document is an essential daily living skill.</a:t>
            </a:r>
          </a:p>
          <a:p>
            <a:r>
              <a:rPr lang="en-US" dirty="0"/>
              <a:t>“Capacity” is a measure of our </a:t>
            </a:r>
            <a:r>
              <a:rPr lang="en-US" dirty="0">
                <a:solidFill>
                  <a:schemeClr val="tx1"/>
                </a:solidFill>
              </a:rPr>
              <a:t>ability</a:t>
            </a:r>
            <a:r>
              <a:rPr lang="en-US" dirty="0">
                <a:solidFill>
                  <a:srgbClr val="00B0F0"/>
                </a:solidFill>
              </a:rPr>
              <a:t> </a:t>
            </a:r>
            <a:r>
              <a:rPr lang="en-US" dirty="0"/>
              <a:t>to engage in the choices and challenges presented by this world.</a:t>
            </a:r>
          </a:p>
          <a:p>
            <a:r>
              <a:rPr lang="en-US" dirty="0"/>
              <a:t>Specifically</a:t>
            </a:r>
            <a:r>
              <a:rPr lang="en-US" dirty="0">
                <a:solidFill>
                  <a:schemeClr val="tx1"/>
                </a:solidFill>
              </a:rPr>
              <a:t>, capacity is an individual’s ability to understand, appreciate and manipulate information to form rational decisions.  A “rational” decision is not one you may agree with, but IS one that flows naturally from the choices presented. (Think of the concept of “assent” vs. “consent”)</a:t>
            </a:r>
          </a:p>
          <a:p>
            <a:r>
              <a:rPr lang="en-US" dirty="0"/>
              <a:t>Capacity is assessed by a physician and “decision making capacity” refers to a physician’s assessment of a person’s psychological abilities to form rational decisions.  </a:t>
            </a:r>
            <a:r>
              <a:rPr lang="en-US" i="1" dirty="0"/>
              <a:t>That assessment flows into the legal concept of “competency”.  Competency is ultimately determined by the legal decision of a Court with jurisdiction over the subject.</a:t>
            </a:r>
          </a:p>
          <a:p>
            <a:endParaRPr lang="en-US" dirty="0"/>
          </a:p>
        </p:txBody>
      </p:sp>
      <p:sp>
        <p:nvSpPr>
          <p:cNvPr id="4" name="Slide Number Placeholder 3">
            <a:extLst>
              <a:ext uri="{FF2B5EF4-FFF2-40B4-BE49-F238E27FC236}">
                <a16:creationId xmlns:a16="http://schemas.microsoft.com/office/drawing/2014/main" id="{1C1846C2-C7B4-6575-66E0-CD1D18466C87}"/>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69037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1009" y="487111"/>
            <a:ext cx="7631395" cy="1569660"/>
          </a:xfrm>
          <a:prstGeom prst="rect">
            <a:avLst/>
          </a:prstGeom>
        </p:spPr>
        <p:txBody>
          <a:bodyPr wrap="square">
            <a:spAutoFit/>
          </a:bodyPr>
          <a:lstStyle/>
          <a:p>
            <a:r>
              <a:rPr lang="en-US" sz="2400" dirty="0"/>
              <a:t>An individual is presumed to have capacity and be capable of managing their affairs and to have capacity unless adjudicated otherwise by a Court of </a:t>
            </a:r>
            <a:r>
              <a:rPr lang="en-US" sz="2400" i="1" dirty="0"/>
              <a:t>competent</a:t>
            </a:r>
            <a:r>
              <a:rPr lang="en-US" sz="2400" dirty="0"/>
              <a:t> jurisdiction.</a:t>
            </a:r>
          </a:p>
        </p:txBody>
      </p:sp>
      <p:sp>
        <p:nvSpPr>
          <p:cNvPr id="3" name="Slide Number Placeholder 2">
            <a:extLst>
              <a:ext uri="{FF2B5EF4-FFF2-40B4-BE49-F238E27FC236}">
                <a16:creationId xmlns:a16="http://schemas.microsoft.com/office/drawing/2014/main" id="{F392828A-A8A4-B1CF-2F6F-5A99DC17DCDC}"/>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
        <p:nvSpPr>
          <p:cNvPr id="4" name="Title 3">
            <a:extLst>
              <a:ext uri="{FF2B5EF4-FFF2-40B4-BE49-F238E27FC236}">
                <a16:creationId xmlns:a16="http://schemas.microsoft.com/office/drawing/2014/main" id="{CB573743-2F4F-9211-34F2-C6EB3F272DCB}"/>
              </a:ext>
            </a:extLst>
          </p:cNvPr>
          <p:cNvSpPr>
            <a:spLocks noGrp="1"/>
          </p:cNvSpPr>
          <p:nvPr>
            <p:ph type="title" idx="4294967295"/>
          </p:nvPr>
        </p:nvSpPr>
        <p:spPr>
          <a:xfrm>
            <a:off x="2592924" y="2743200"/>
            <a:ext cx="8911687" cy="2481942"/>
          </a:xfrm>
        </p:spPr>
        <p:txBody>
          <a:bodyPr/>
          <a:lstStyle/>
          <a:p>
            <a:r>
              <a:rPr lang="en-US" dirty="0"/>
              <a:t>PRESUMPTION OF CAPACITY</a:t>
            </a:r>
          </a:p>
        </p:txBody>
      </p:sp>
    </p:spTree>
    <p:extLst>
      <p:ext uri="{BB962C8B-B14F-4D97-AF65-F5344CB8AC3E}">
        <p14:creationId xmlns:p14="http://schemas.microsoft.com/office/powerpoint/2010/main" val="65924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should I offer help or step in?</a:t>
            </a:r>
          </a:p>
        </p:txBody>
      </p:sp>
      <p:sp>
        <p:nvSpPr>
          <p:cNvPr id="3" name="Content Placeholder 2"/>
          <p:cNvSpPr>
            <a:spLocks noGrp="1"/>
          </p:cNvSpPr>
          <p:nvPr>
            <p:ph idx="1"/>
          </p:nvPr>
        </p:nvSpPr>
        <p:spPr/>
        <p:txBody>
          <a:bodyPr>
            <a:normAutofit/>
          </a:bodyPr>
          <a:lstStyle/>
          <a:p>
            <a:r>
              <a:rPr lang="en-US" dirty="0"/>
              <a:t>Consider if the individual can meet some or all of the following needs for themselves:</a:t>
            </a:r>
          </a:p>
          <a:p>
            <a:pPr lvl="1"/>
            <a:r>
              <a:rPr lang="en-US" dirty="0"/>
              <a:t>Money Management, including managing accounts, assets, benefits, and recognizing exploitation.</a:t>
            </a:r>
          </a:p>
          <a:p>
            <a:pPr lvl="1"/>
            <a:r>
              <a:rPr lang="en-US" dirty="0"/>
              <a:t>Health Care, including making decisions, understanding the nature and consequences of the decision, taking medications, maintaining hygiene and diet, and avoiding high-risk behaviors.</a:t>
            </a:r>
          </a:p>
          <a:p>
            <a:pPr lvl="1"/>
            <a:r>
              <a:rPr lang="en-US" dirty="0"/>
              <a:t>Managing personal relationships, and behaving appropriately with friends, family, and workers, and making safe decisions about sexual relationships.</a:t>
            </a:r>
          </a:p>
          <a:p>
            <a:pPr lvl="1"/>
            <a:r>
              <a:rPr lang="en-US" dirty="0"/>
              <a:t>Assess whether they are living independently, and maintaining habitable living space.</a:t>
            </a:r>
          </a:p>
          <a:p>
            <a:pPr marL="457200" lvl="1" indent="0">
              <a:buNone/>
            </a:pPr>
            <a:endParaRPr lang="en-US" dirty="0"/>
          </a:p>
        </p:txBody>
      </p:sp>
      <p:sp>
        <p:nvSpPr>
          <p:cNvPr id="4" name="Slide Number Placeholder 3">
            <a:extLst>
              <a:ext uri="{FF2B5EF4-FFF2-40B4-BE49-F238E27FC236}">
                <a16:creationId xmlns:a16="http://schemas.microsoft.com/office/drawing/2014/main" id="{96DDB8D0-5F91-B1EC-3CFF-FDAE42C5E500}"/>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088970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3" name="Picture 2" descr="Spectrum of Capacity slide describing how one begins with no impairment and may progress to impairments of cognition that result in an incapacity to manage affairs or execute documents to enable others to help, such as advanced health care agreements or powers of attorney. ">
            <a:extLst>
              <a:ext uri="{FF2B5EF4-FFF2-40B4-BE49-F238E27FC236}">
                <a16:creationId xmlns:a16="http://schemas.microsoft.com/office/drawing/2014/main" id="{EB0AD942-8B1B-CFA4-5FE4-BD65CFB0ED01}"/>
              </a:ext>
            </a:extLst>
          </p:cNvPr>
          <p:cNvPicPr>
            <a:picLocks noChangeAspect="1"/>
          </p:cNvPicPr>
          <p:nvPr/>
        </p:nvPicPr>
        <p:blipFill>
          <a:blip r:embed="rId2"/>
          <a:srcRect/>
          <a:stretch>
            <a:fillRect/>
          </a:stretch>
        </p:blipFill>
        <p:spPr>
          <a:xfrm>
            <a:off x="20" y="10"/>
            <a:ext cx="12191980" cy="6857990"/>
          </a:xfrm>
          <a:prstGeom prst="rect">
            <a:avLst/>
          </a:prstGeom>
        </p:spPr>
      </p:pic>
      <p:sp>
        <p:nvSpPr>
          <p:cNvPr id="2" name="Slide Number Placeholder 1">
            <a:extLst>
              <a:ext uri="{FF2B5EF4-FFF2-40B4-BE49-F238E27FC236}">
                <a16:creationId xmlns:a16="http://schemas.microsoft.com/office/drawing/2014/main" id="{83865540-4A7E-B367-6A3C-C74C5F906919}"/>
              </a:ext>
            </a:extLst>
          </p:cNvPr>
          <p:cNvSpPr>
            <a:spLocks noGrp="1"/>
          </p:cNvSpPr>
          <p:nvPr>
            <p:ph type="sldNum" sz="quarter" idx="12"/>
          </p:nvPr>
        </p:nvSpPr>
        <p:spPr>
          <a:xfrm>
            <a:off x="531812" y="6130437"/>
            <a:ext cx="779767" cy="370396"/>
          </a:xfrm>
        </p:spPr>
        <p:txBody>
          <a:bodyPr>
            <a:normAutofit/>
          </a:bodyPr>
          <a:lstStyle/>
          <a:p>
            <a:pPr>
              <a:lnSpc>
                <a:spcPct val="90000"/>
              </a:lnSpc>
              <a:spcAft>
                <a:spcPts val="600"/>
              </a:spcAft>
            </a:pPr>
            <a:fld id="{D57F1E4F-1CFF-5643-939E-217C01CDF565}" type="slidenum">
              <a:rPr lang="en-US">
                <a:solidFill>
                  <a:srgbClr val="FFFFFF"/>
                </a:solidFill>
              </a:rPr>
              <a:pPr>
                <a:lnSpc>
                  <a:spcPct val="90000"/>
                </a:lnSpc>
                <a:spcAft>
                  <a:spcPts val="600"/>
                </a:spcAft>
              </a:pPr>
              <a:t>6</a:t>
            </a:fld>
            <a:endParaRPr lang="en-US">
              <a:solidFill>
                <a:srgbClr val="FFFFFF"/>
              </a:solidFill>
            </a:endParaRPr>
          </a:p>
        </p:txBody>
      </p:sp>
      <p:sp>
        <p:nvSpPr>
          <p:cNvPr id="4" name="Title 3">
            <a:extLst>
              <a:ext uri="{FF2B5EF4-FFF2-40B4-BE49-F238E27FC236}">
                <a16:creationId xmlns:a16="http://schemas.microsoft.com/office/drawing/2014/main" id="{F287FF11-D394-F59B-21D7-2949BF8489E2}"/>
              </a:ext>
            </a:extLst>
          </p:cNvPr>
          <p:cNvSpPr>
            <a:spLocks noGrp="1"/>
          </p:cNvSpPr>
          <p:nvPr>
            <p:ph type="title" idx="4294967295"/>
          </p:nvPr>
        </p:nvSpPr>
        <p:spPr>
          <a:xfrm>
            <a:off x="2592924" y="-1280890"/>
            <a:ext cx="8911687" cy="1280890"/>
          </a:xfrm>
        </p:spPr>
        <p:txBody>
          <a:bodyPr vert="horz" lIns="91440" tIns="45720" rIns="91440" bIns="45720" rtlCol="0" anchor="b">
            <a:normAutofit/>
          </a:bodyPr>
          <a:lstStyle/>
          <a:p>
            <a:r>
              <a:rPr lang="en-US" dirty="0"/>
              <a:t>Spectrum of Capacity</a:t>
            </a:r>
          </a:p>
        </p:txBody>
      </p:sp>
    </p:spTree>
    <p:extLst>
      <p:ext uri="{BB962C8B-B14F-4D97-AF65-F5344CB8AC3E}">
        <p14:creationId xmlns:p14="http://schemas.microsoft.com/office/powerpoint/2010/main" val="1855317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do I support someone and help them make their own decisions?</a:t>
            </a:r>
          </a:p>
        </p:txBody>
      </p:sp>
      <p:sp>
        <p:nvSpPr>
          <p:cNvPr id="3" name="Content Placeholder 2"/>
          <p:cNvSpPr>
            <a:spLocks noGrp="1"/>
          </p:cNvSpPr>
          <p:nvPr>
            <p:ph idx="1"/>
          </p:nvPr>
        </p:nvSpPr>
        <p:spPr>
          <a:xfrm>
            <a:off x="2589212" y="1905000"/>
            <a:ext cx="8915400" cy="4006222"/>
          </a:xfrm>
        </p:spPr>
        <p:txBody>
          <a:bodyPr/>
          <a:lstStyle/>
          <a:p>
            <a:r>
              <a:rPr lang="en-US" dirty="0"/>
              <a:t>Supported Decision Making</a:t>
            </a:r>
          </a:p>
          <a:p>
            <a:r>
              <a:rPr lang="en-US" dirty="0"/>
              <a:t>Representative/Substitute Payee</a:t>
            </a:r>
          </a:p>
          <a:p>
            <a:r>
              <a:rPr lang="en-US" dirty="0"/>
              <a:t>Case/Care management systems</a:t>
            </a:r>
          </a:p>
          <a:p>
            <a:r>
              <a:rPr lang="en-US" dirty="0"/>
              <a:t>Release forms</a:t>
            </a:r>
          </a:p>
          <a:p>
            <a:r>
              <a:rPr lang="en-US" dirty="0"/>
              <a:t>Community advocacy systems/agencies</a:t>
            </a:r>
          </a:p>
          <a:p>
            <a:pPr algn="ctr"/>
            <a:endParaRPr lang="en-US" dirty="0"/>
          </a:p>
          <a:p>
            <a:endParaRPr lang="en-US" dirty="0"/>
          </a:p>
        </p:txBody>
      </p:sp>
      <p:sp>
        <p:nvSpPr>
          <p:cNvPr id="4" name="Slide Number Placeholder 3">
            <a:extLst>
              <a:ext uri="{FF2B5EF4-FFF2-40B4-BE49-F238E27FC236}">
                <a16:creationId xmlns:a16="http://schemas.microsoft.com/office/drawing/2014/main" id="{239F9AFA-599D-04C6-0575-80AF31DC0E0D}"/>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21393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47341"/>
          </a:xfrm>
        </p:spPr>
        <p:txBody>
          <a:bodyPr/>
          <a:lstStyle/>
          <a:p>
            <a:r>
              <a:rPr lang="en-US" dirty="0"/>
              <a:t>Supported Decision Making</a:t>
            </a:r>
          </a:p>
        </p:txBody>
      </p:sp>
      <p:sp>
        <p:nvSpPr>
          <p:cNvPr id="3" name="Content Placeholder 2"/>
          <p:cNvSpPr>
            <a:spLocks noGrp="1"/>
          </p:cNvSpPr>
          <p:nvPr>
            <p:ph idx="1"/>
          </p:nvPr>
        </p:nvSpPr>
        <p:spPr>
          <a:xfrm>
            <a:off x="2589212" y="1532708"/>
            <a:ext cx="8915400" cy="4378513"/>
          </a:xfrm>
        </p:spPr>
        <p:txBody>
          <a:bodyPr>
            <a:normAutofit fontScale="92500" lnSpcReduction="20000"/>
          </a:bodyPr>
          <a:lstStyle/>
          <a:p>
            <a:r>
              <a:rPr lang="en-US" dirty="0"/>
              <a:t>Found at Title 16, Chapter 94A of the Delaware Code. </a:t>
            </a:r>
            <a:r>
              <a:rPr lang="en-US" dirty="0">
                <a:hlinkClick r:id="rId2"/>
              </a:rPr>
              <a:t>https://delcode.delaware.gov/title16/c094a/index.shtml</a:t>
            </a:r>
            <a:r>
              <a:rPr lang="en-US" dirty="0"/>
              <a:t> </a:t>
            </a:r>
          </a:p>
          <a:p>
            <a:r>
              <a:rPr lang="en-US" dirty="0"/>
              <a:t>It is intended for individuals who do not need someone else to make the decision, but who would benefit from assistance in gathering or examining information.</a:t>
            </a:r>
          </a:p>
          <a:p>
            <a:r>
              <a:rPr lang="en-US" dirty="0"/>
              <a:t>The role of the Supporter is to assist the adult in gathering and assessing information, and in evaluating the options, responsibilities and consequences of the adult’s life decisions, including those about health care, financial decisions, and support services. </a:t>
            </a:r>
          </a:p>
          <a:p>
            <a:r>
              <a:rPr lang="en-US" dirty="0"/>
              <a:t>The Supporter is chosen by the Principal.  The Supporter does not have individual authority to make decisions.</a:t>
            </a:r>
          </a:p>
          <a:p>
            <a:r>
              <a:rPr lang="en-US" dirty="0"/>
              <a:t>Supported Decision Making Agreement must be signed by the adult, two witnesses, and the appointed Supporter.</a:t>
            </a:r>
          </a:p>
          <a:p>
            <a:r>
              <a:rPr lang="en-US" dirty="0"/>
              <a:t>Agreement is executed and witnessed, and indicates what type of assistance is needed and what the supporter has permission to do.</a:t>
            </a:r>
          </a:p>
          <a:p>
            <a:r>
              <a:rPr lang="en-US" dirty="0"/>
              <a:t>Authority as “supporter” may be revoked by individual.</a:t>
            </a:r>
          </a:p>
        </p:txBody>
      </p:sp>
      <p:sp>
        <p:nvSpPr>
          <p:cNvPr id="4" name="Slide Number Placeholder 3">
            <a:extLst>
              <a:ext uri="{FF2B5EF4-FFF2-40B4-BE49-F238E27FC236}">
                <a16:creationId xmlns:a16="http://schemas.microsoft.com/office/drawing/2014/main" id="{0E9AAE4D-85AF-769B-D237-006D2172A19A}"/>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46411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5F54-D379-FF65-6399-8E65EF064F58}"/>
              </a:ext>
            </a:extLst>
          </p:cNvPr>
          <p:cNvSpPr>
            <a:spLocks noGrp="1"/>
          </p:cNvSpPr>
          <p:nvPr>
            <p:ph type="title"/>
          </p:nvPr>
        </p:nvSpPr>
        <p:spPr/>
        <p:txBody>
          <a:bodyPr/>
          <a:lstStyle/>
          <a:p>
            <a:r>
              <a:rPr lang="en-US" dirty="0"/>
              <a:t>Representative Payee</a:t>
            </a:r>
          </a:p>
        </p:txBody>
      </p:sp>
      <p:sp>
        <p:nvSpPr>
          <p:cNvPr id="3" name="Content Placeholder 2">
            <a:extLst>
              <a:ext uri="{FF2B5EF4-FFF2-40B4-BE49-F238E27FC236}">
                <a16:creationId xmlns:a16="http://schemas.microsoft.com/office/drawing/2014/main" id="{2F201933-C99E-4C7B-894A-14E92FD4F62C}"/>
              </a:ext>
            </a:extLst>
          </p:cNvPr>
          <p:cNvSpPr>
            <a:spLocks noGrp="1"/>
          </p:cNvSpPr>
          <p:nvPr>
            <p:ph idx="1"/>
          </p:nvPr>
        </p:nvSpPr>
        <p:spPr/>
        <p:txBody>
          <a:bodyPr/>
          <a:lstStyle/>
          <a:p>
            <a:r>
              <a:rPr lang="en-US" dirty="0"/>
              <a:t>A Representative Payee is a person or organization appointed by the Social Security Administration (Social Security or “SSA”) to receive benefits for anyone who can’t manage or direct the management of his/her benefits.</a:t>
            </a:r>
          </a:p>
          <a:p>
            <a:r>
              <a:rPr lang="en-US" dirty="0"/>
              <a:t>Benefits must be used for the beneficiary’s current or future needs, or conserved for later use. A payee must keep a record of expenditures and provide an accounting upon request.</a:t>
            </a:r>
          </a:p>
          <a:p>
            <a:r>
              <a:rPr lang="en-US" dirty="0"/>
              <a:t>Social Security presumes an adult is capable of managing his/her benefits.  If this may not be true, the party interested in acting as Representative Payee must provide sufficient evidence to Social Security for them to decide a payee is needed, or SSA may investigate independently.</a:t>
            </a:r>
          </a:p>
        </p:txBody>
      </p:sp>
      <p:sp>
        <p:nvSpPr>
          <p:cNvPr id="4" name="Slide Number Placeholder 3">
            <a:extLst>
              <a:ext uri="{FF2B5EF4-FFF2-40B4-BE49-F238E27FC236}">
                <a16:creationId xmlns:a16="http://schemas.microsoft.com/office/drawing/2014/main" id="{A536147F-51E2-25B2-3378-B2EC3E0D9A52}"/>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86445600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867</TotalTime>
  <Words>2111</Words>
  <Application>Microsoft Office PowerPoint</Application>
  <PresentationFormat>Widescreen</PresentationFormat>
  <Paragraphs>120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Arial</vt:lpstr>
      <vt:lpstr>Century Gothic</vt:lpstr>
      <vt:lpstr>Wingdings 3</vt:lpstr>
      <vt:lpstr>Wisp</vt:lpstr>
      <vt:lpstr>Supported and Substitute Decision-making in Delaware </vt:lpstr>
      <vt:lpstr>Why prepare to help others with making decisions?</vt:lpstr>
      <vt:lpstr>What is decision making capacity?</vt:lpstr>
      <vt:lpstr>PRESUMPTION OF CAPACITY</vt:lpstr>
      <vt:lpstr>When should I offer help or step in?</vt:lpstr>
      <vt:lpstr>Spectrum of Capacity</vt:lpstr>
      <vt:lpstr>How do I support someone and help them make their own decisions?</vt:lpstr>
      <vt:lpstr>Supported Decision Making</vt:lpstr>
      <vt:lpstr>Representative Payee</vt:lpstr>
      <vt:lpstr>Other support forms:</vt:lpstr>
      <vt:lpstr>When am I able to make decisions for them?</vt:lpstr>
      <vt:lpstr>Default Surrogate Law </vt:lpstr>
      <vt:lpstr>Testamentary Capacity (Required to execute medical and financial directives)</vt:lpstr>
      <vt:lpstr>Advanced Health Care Directives, and Durable Powers of Attorney</vt:lpstr>
      <vt:lpstr>AHCD/Durable Power of Attorney</vt:lpstr>
      <vt:lpstr>Guardianship:</vt:lpstr>
      <vt:lpstr>Guardianship Types:</vt:lpstr>
      <vt:lpstr>GUARDIANSHIP PROCESS: (Office of the Public Guardian)</vt:lpstr>
      <vt:lpstr>GUARDIANSHIP PROCESS CONTINUED:</vt:lpstr>
      <vt:lpstr>Physician’s Affidavit</vt:lpstr>
      <vt:lpstr>Guardianship: (Con’t)</vt:lpstr>
      <vt:lpstr>Conclusion</vt:lpstr>
    </vt:vector>
  </TitlesOfParts>
  <Company>Courts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Others Make Decisions</dc:title>
  <dc:creator>McFassel, Lexie (Courts)</dc:creator>
  <cp:lastModifiedBy>McFassel, Alexandra (Courts)</cp:lastModifiedBy>
  <cp:revision>49</cp:revision>
  <cp:lastPrinted>2025-09-22T16:36:32Z</cp:lastPrinted>
  <dcterms:created xsi:type="dcterms:W3CDTF">2020-09-15T17:18:07Z</dcterms:created>
  <dcterms:modified xsi:type="dcterms:W3CDTF">2026-04-17T12:30:28Z</dcterms:modified>
</cp:coreProperties>
</file>