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38"/>
  </p:notesMasterIdLst>
  <p:handoutMasterIdLst>
    <p:handoutMasterId r:id="rId39"/>
  </p:handoutMasterIdLst>
  <p:sldIdLst>
    <p:sldId id="436" r:id="rId5"/>
    <p:sldId id="284" r:id="rId6"/>
    <p:sldId id="287" r:id="rId7"/>
    <p:sldId id="286" r:id="rId8"/>
    <p:sldId id="257" r:id="rId9"/>
    <p:sldId id="449" r:id="rId10"/>
    <p:sldId id="259" r:id="rId11"/>
    <p:sldId id="448" r:id="rId12"/>
    <p:sldId id="261" r:id="rId13"/>
    <p:sldId id="276" r:id="rId14"/>
    <p:sldId id="262" r:id="rId15"/>
    <p:sldId id="263" r:id="rId16"/>
    <p:sldId id="264" r:id="rId17"/>
    <p:sldId id="265" r:id="rId18"/>
    <p:sldId id="266" r:id="rId19"/>
    <p:sldId id="267" r:id="rId20"/>
    <p:sldId id="268" r:id="rId21"/>
    <p:sldId id="450" r:id="rId22"/>
    <p:sldId id="269" r:id="rId23"/>
    <p:sldId id="270" r:id="rId24"/>
    <p:sldId id="451" r:id="rId25"/>
    <p:sldId id="271" r:id="rId26"/>
    <p:sldId id="272" r:id="rId27"/>
    <p:sldId id="273" r:id="rId28"/>
    <p:sldId id="452" r:id="rId29"/>
    <p:sldId id="275" r:id="rId30"/>
    <p:sldId id="279" r:id="rId31"/>
    <p:sldId id="280" r:id="rId32"/>
    <p:sldId id="281" r:id="rId33"/>
    <p:sldId id="453" r:id="rId34"/>
    <p:sldId id="282" r:id="rId35"/>
    <p:sldId id="274" r:id="rId36"/>
    <p:sldId id="43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187"/>
    <a:srgbClr val="0C4046"/>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98758C-8EC1-42CF-A1DE-5F05E9A46DF9}" v="81" dt="2024-10-04T14:16:21.853"/>
  </p1510:revLst>
</p1510:revInfo>
</file>

<file path=ppt/tableStyles.xml><?xml version="1.0" encoding="utf-8"?>
<a:tblStyleLst xmlns:a="http://schemas.openxmlformats.org/drawingml/2006/main" def="{0E3FDE45-AF77-4B5C-9715-49D594BDF05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34" autoAdjust="0"/>
    <p:restoredTop sz="71135" autoAdjust="0"/>
  </p:normalViewPr>
  <p:slideViewPr>
    <p:cSldViewPr snapToGrid="0">
      <p:cViewPr varScale="1">
        <p:scale>
          <a:sx n="51" d="100"/>
          <a:sy n="51" d="100"/>
        </p:scale>
        <p:origin x="489" y="42"/>
      </p:cViewPr>
      <p:guideLst/>
    </p:cSldViewPr>
  </p:slideViewPr>
  <p:outlineViewPr>
    <p:cViewPr>
      <p:scale>
        <a:sx n="33" d="100"/>
        <a:sy n="33" d="100"/>
      </p:scale>
      <p:origin x="0" y="-17146"/>
    </p:cViewPr>
  </p:outlineViewPr>
  <p:notesTextViewPr>
    <p:cViewPr>
      <p:scale>
        <a:sx n="1" d="1"/>
        <a:sy n="1" d="1"/>
      </p:scale>
      <p:origin x="0" y="0"/>
    </p:cViewPr>
  </p:notesTextViewPr>
  <p:sorterViewPr>
    <p:cViewPr varScale="1">
      <p:scale>
        <a:sx n="1" d="1"/>
        <a:sy n="1" d="1"/>
      </p:scale>
      <p:origin x="0" y="-8717"/>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7734F3-EFFB-49D0-B324-0FEF57D73741}"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EB3B52A-FD70-4F8C-BC4A-1F413D15B062}">
      <dgm:prSet custT="1"/>
      <dgm:spPr/>
      <dgm:t>
        <a:bodyPr/>
        <a:lstStyle/>
        <a:p>
          <a:r>
            <a:rPr lang="en-US" sz="3200" u="none" dirty="0">
              <a:latin typeface="Amasis MT Pro Black" panose="02040A04050005020304" pitchFamily="18" charset="0"/>
            </a:rPr>
            <a:t>DISCLAIMER</a:t>
          </a:r>
        </a:p>
      </dgm:t>
    </dgm:pt>
    <dgm:pt modelId="{26F8A1B7-2787-439F-8626-1BB3D72C4281}" type="parTrans" cxnId="{EA9ECF72-226D-47FD-AAED-7B35916DDC57}">
      <dgm:prSet/>
      <dgm:spPr/>
      <dgm:t>
        <a:bodyPr/>
        <a:lstStyle/>
        <a:p>
          <a:endParaRPr lang="en-US"/>
        </a:p>
      </dgm:t>
    </dgm:pt>
    <dgm:pt modelId="{430519B5-A8FE-4ED1-ABC6-A80B375F1C77}" type="sibTrans" cxnId="{EA9ECF72-226D-47FD-AAED-7B35916DDC57}">
      <dgm:prSet/>
      <dgm:spPr/>
      <dgm:t>
        <a:bodyPr/>
        <a:lstStyle/>
        <a:p>
          <a:endParaRPr lang="en-US"/>
        </a:p>
      </dgm:t>
    </dgm:pt>
    <dgm:pt modelId="{B7146CC7-6383-4435-93B6-5946C685D421}">
      <dgm:prSet custT="1"/>
      <dgm:spPr/>
      <dgm:t>
        <a:bodyPr/>
        <a:lstStyle/>
        <a:p>
          <a:r>
            <a:rPr lang="en-US" sz="2000" dirty="0">
              <a:latin typeface="Amasis MT Pro" panose="02040504050005020304" pitchFamily="18" charset="0"/>
            </a:rPr>
            <a:t>This training resource has been developed based on Delaware Code, current as of October 1, 2024, and is subject to change in response to State and/or Federal legislation.</a:t>
          </a:r>
        </a:p>
      </dgm:t>
    </dgm:pt>
    <dgm:pt modelId="{A1539B42-9D7A-45FA-A627-A918A2F4F852}" type="parTrans" cxnId="{2E1BC9FF-218A-493C-ACFA-A319C1D80BAE}">
      <dgm:prSet/>
      <dgm:spPr/>
      <dgm:t>
        <a:bodyPr/>
        <a:lstStyle/>
        <a:p>
          <a:endParaRPr lang="en-US"/>
        </a:p>
      </dgm:t>
    </dgm:pt>
    <dgm:pt modelId="{EBB7E9B0-EDF7-4033-85F3-4091995AC3C2}" type="sibTrans" cxnId="{2E1BC9FF-218A-493C-ACFA-A319C1D80BAE}">
      <dgm:prSet/>
      <dgm:spPr/>
      <dgm:t>
        <a:bodyPr/>
        <a:lstStyle/>
        <a:p>
          <a:endParaRPr lang="en-US"/>
        </a:p>
      </dgm:t>
    </dgm:pt>
    <dgm:pt modelId="{52EF4855-B0C6-4AFD-8408-102E43EAC9C4}" type="pres">
      <dgm:prSet presAssocID="{267734F3-EFFB-49D0-B324-0FEF57D73741}" presName="root" presStyleCnt="0">
        <dgm:presLayoutVars>
          <dgm:dir/>
          <dgm:resizeHandles val="exact"/>
        </dgm:presLayoutVars>
      </dgm:prSet>
      <dgm:spPr/>
    </dgm:pt>
    <dgm:pt modelId="{BAC7CF98-C791-412B-9CB4-D632537B23EC}" type="pres">
      <dgm:prSet presAssocID="{DEB3B52A-FD70-4F8C-BC4A-1F413D15B062}" presName="compNode" presStyleCnt="0"/>
      <dgm:spPr/>
    </dgm:pt>
    <dgm:pt modelId="{2AAB2A7C-6E1D-45B7-A85B-5611A2EC3EDE}" type="pres">
      <dgm:prSet presAssocID="{DEB3B52A-FD70-4F8C-BC4A-1F413D15B062}" presName="bgRect" presStyleLbl="bgShp" presStyleIdx="0" presStyleCnt="2"/>
      <dgm:spPr/>
    </dgm:pt>
    <dgm:pt modelId="{D2D67381-67BD-43F6-A58C-0D5522CA6ABE}" type="pres">
      <dgm:prSet presAssocID="{DEB3B52A-FD70-4F8C-BC4A-1F413D15B06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arning"/>
        </a:ext>
      </dgm:extLst>
    </dgm:pt>
    <dgm:pt modelId="{7BBDC7A2-5039-4951-987C-6CCCF9492AFB}" type="pres">
      <dgm:prSet presAssocID="{DEB3B52A-FD70-4F8C-BC4A-1F413D15B062}" presName="spaceRect" presStyleCnt="0"/>
      <dgm:spPr/>
    </dgm:pt>
    <dgm:pt modelId="{4082898E-FD38-428D-A0B7-1EB47FAC2D18}" type="pres">
      <dgm:prSet presAssocID="{DEB3B52A-FD70-4F8C-BC4A-1F413D15B062}" presName="parTx" presStyleLbl="revTx" presStyleIdx="0" presStyleCnt="2">
        <dgm:presLayoutVars>
          <dgm:chMax val="0"/>
          <dgm:chPref val="0"/>
        </dgm:presLayoutVars>
      </dgm:prSet>
      <dgm:spPr/>
    </dgm:pt>
    <dgm:pt modelId="{64BE36B5-AFA4-4FA4-8D85-CC671BA6B307}" type="pres">
      <dgm:prSet presAssocID="{430519B5-A8FE-4ED1-ABC6-A80B375F1C77}" presName="sibTrans" presStyleCnt="0"/>
      <dgm:spPr/>
    </dgm:pt>
    <dgm:pt modelId="{4E5AE8BE-2F63-45C5-9162-9D2170813659}" type="pres">
      <dgm:prSet presAssocID="{B7146CC7-6383-4435-93B6-5946C685D421}" presName="compNode" presStyleCnt="0"/>
      <dgm:spPr/>
    </dgm:pt>
    <dgm:pt modelId="{AE8FF7D7-050E-429E-907D-5439940B992A}" type="pres">
      <dgm:prSet presAssocID="{B7146CC7-6383-4435-93B6-5946C685D421}" presName="bgRect" presStyleLbl="bgShp" presStyleIdx="1" presStyleCnt="2"/>
      <dgm:spPr/>
    </dgm:pt>
    <dgm:pt modelId="{D832B966-73AD-4A11-BE34-BCA06AD77B22}" type="pres">
      <dgm:prSet presAssocID="{B7146CC7-6383-4435-93B6-5946C685D42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797BDCD3-3C13-4E85-A447-70FD0D570E29}" type="pres">
      <dgm:prSet presAssocID="{B7146CC7-6383-4435-93B6-5946C685D421}" presName="spaceRect" presStyleCnt="0"/>
      <dgm:spPr/>
    </dgm:pt>
    <dgm:pt modelId="{44942126-468F-44CD-A6D0-B4B947B4389E}" type="pres">
      <dgm:prSet presAssocID="{B7146CC7-6383-4435-93B6-5946C685D421}" presName="parTx" presStyleLbl="revTx" presStyleIdx="1" presStyleCnt="2">
        <dgm:presLayoutVars>
          <dgm:chMax val="0"/>
          <dgm:chPref val="0"/>
        </dgm:presLayoutVars>
      </dgm:prSet>
      <dgm:spPr/>
    </dgm:pt>
  </dgm:ptLst>
  <dgm:cxnLst>
    <dgm:cxn modelId="{EA9ECF72-226D-47FD-AAED-7B35916DDC57}" srcId="{267734F3-EFFB-49D0-B324-0FEF57D73741}" destId="{DEB3B52A-FD70-4F8C-BC4A-1F413D15B062}" srcOrd="0" destOrd="0" parTransId="{26F8A1B7-2787-439F-8626-1BB3D72C4281}" sibTransId="{430519B5-A8FE-4ED1-ABC6-A80B375F1C77}"/>
    <dgm:cxn modelId="{614C3796-F0DD-4A14-A9FD-4F01202F1DA7}" type="presOf" srcId="{B7146CC7-6383-4435-93B6-5946C685D421}" destId="{44942126-468F-44CD-A6D0-B4B947B4389E}" srcOrd="0" destOrd="0" presId="urn:microsoft.com/office/officeart/2018/2/layout/IconVerticalSolidList"/>
    <dgm:cxn modelId="{2AF764CC-0550-452C-8EBF-0F4BC10D4D53}" type="presOf" srcId="{DEB3B52A-FD70-4F8C-BC4A-1F413D15B062}" destId="{4082898E-FD38-428D-A0B7-1EB47FAC2D18}" srcOrd="0" destOrd="0" presId="urn:microsoft.com/office/officeart/2018/2/layout/IconVerticalSolidList"/>
    <dgm:cxn modelId="{A08C56FB-855B-4012-B8FA-19FBCF562F3C}" type="presOf" srcId="{267734F3-EFFB-49D0-B324-0FEF57D73741}" destId="{52EF4855-B0C6-4AFD-8408-102E43EAC9C4}" srcOrd="0" destOrd="0" presId="urn:microsoft.com/office/officeart/2018/2/layout/IconVerticalSolidList"/>
    <dgm:cxn modelId="{2E1BC9FF-218A-493C-ACFA-A319C1D80BAE}" srcId="{267734F3-EFFB-49D0-B324-0FEF57D73741}" destId="{B7146CC7-6383-4435-93B6-5946C685D421}" srcOrd="1" destOrd="0" parTransId="{A1539B42-9D7A-45FA-A627-A918A2F4F852}" sibTransId="{EBB7E9B0-EDF7-4033-85F3-4091995AC3C2}"/>
    <dgm:cxn modelId="{6111E058-D670-4483-AC41-431ADC41D819}" type="presParOf" srcId="{52EF4855-B0C6-4AFD-8408-102E43EAC9C4}" destId="{BAC7CF98-C791-412B-9CB4-D632537B23EC}" srcOrd="0" destOrd="0" presId="urn:microsoft.com/office/officeart/2018/2/layout/IconVerticalSolidList"/>
    <dgm:cxn modelId="{00FBD17B-1732-4FE9-8B00-FACF01157BF3}" type="presParOf" srcId="{BAC7CF98-C791-412B-9CB4-D632537B23EC}" destId="{2AAB2A7C-6E1D-45B7-A85B-5611A2EC3EDE}" srcOrd="0" destOrd="0" presId="urn:microsoft.com/office/officeart/2018/2/layout/IconVerticalSolidList"/>
    <dgm:cxn modelId="{E2DEAC8A-0291-4419-9C3B-E3F76B73832C}" type="presParOf" srcId="{BAC7CF98-C791-412B-9CB4-D632537B23EC}" destId="{D2D67381-67BD-43F6-A58C-0D5522CA6ABE}" srcOrd="1" destOrd="0" presId="urn:microsoft.com/office/officeart/2018/2/layout/IconVerticalSolidList"/>
    <dgm:cxn modelId="{B473E58C-4E95-4ACB-A028-5CC151FB7732}" type="presParOf" srcId="{BAC7CF98-C791-412B-9CB4-D632537B23EC}" destId="{7BBDC7A2-5039-4951-987C-6CCCF9492AFB}" srcOrd="2" destOrd="0" presId="urn:microsoft.com/office/officeart/2018/2/layout/IconVerticalSolidList"/>
    <dgm:cxn modelId="{3006D578-155E-4FCD-BCFE-D17B82A97B5A}" type="presParOf" srcId="{BAC7CF98-C791-412B-9CB4-D632537B23EC}" destId="{4082898E-FD38-428D-A0B7-1EB47FAC2D18}" srcOrd="3" destOrd="0" presId="urn:microsoft.com/office/officeart/2018/2/layout/IconVerticalSolidList"/>
    <dgm:cxn modelId="{4DB92B2F-2349-4627-A49A-ED473CBD9D6F}" type="presParOf" srcId="{52EF4855-B0C6-4AFD-8408-102E43EAC9C4}" destId="{64BE36B5-AFA4-4FA4-8D85-CC671BA6B307}" srcOrd="1" destOrd="0" presId="urn:microsoft.com/office/officeart/2018/2/layout/IconVerticalSolidList"/>
    <dgm:cxn modelId="{D2064F09-E0DE-463C-9D5E-9E94A892B0A6}" type="presParOf" srcId="{52EF4855-B0C6-4AFD-8408-102E43EAC9C4}" destId="{4E5AE8BE-2F63-45C5-9162-9D2170813659}" srcOrd="2" destOrd="0" presId="urn:microsoft.com/office/officeart/2018/2/layout/IconVerticalSolidList"/>
    <dgm:cxn modelId="{5F554AF4-7C63-4A45-BCDD-CCBA56AEF04F}" type="presParOf" srcId="{4E5AE8BE-2F63-45C5-9162-9D2170813659}" destId="{AE8FF7D7-050E-429E-907D-5439940B992A}" srcOrd="0" destOrd="0" presId="urn:microsoft.com/office/officeart/2018/2/layout/IconVerticalSolidList"/>
    <dgm:cxn modelId="{4EDD7056-0306-441F-977E-A11A99F56FFE}" type="presParOf" srcId="{4E5AE8BE-2F63-45C5-9162-9D2170813659}" destId="{D832B966-73AD-4A11-BE34-BCA06AD77B22}" srcOrd="1" destOrd="0" presId="urn:microsoft.com/office/officeart/2018/2/layout/IconVerticalSolidList"/>
    <dgm:cxn modelId="{174D0C4F-398D-4885-BA61-FB2C5283B655}" type="presParOf" srcId="{4E5AE8BE-2F63-45C5-9162-9D2170813659}" destId="{797BDCD3-3C13-4E85-A447-70FD0D570E29}" srcOrd="2" destOrd="0" presId="urn:microsoft.com/office/officeart/2018/2/layout/IconVerticalSolidList"/>
    <dgm:cxn modelId="{315FC232-B07C-4734-9E8D-FC8E4B5F2B8B}" type="presParOf" srcId="{4E5AE8BE-2F63-45C5-9162-9D2170813659}" destId="{44942126-468F-44CD-A6D0-B4B947B4389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4C6F80E-4098-4CAA-89F0-2D934145A210}"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en-US"/>
        </a:p>
      </dgm:t>
    </dgm:pt>
    <dgm:pt modelId="{FC657E42-BB55-4A67-A1F2-1A9AD4854C2F}">
      <dgm:prSet custT="1"/>
      <dgm:spPr/>
      <dgm:t>
        <a:bodyPr/>
        <a:lstStyle/>
        <a:p>
          <a:r>
            <a:rPr lang="en-US" sz="1800">
              <a:latin typeface="Amasis MT Pro" panose="02040504050005020304" pitchFamily="18" charset="0"/>
            </a:rPr>
            <a:t>The staff waiver application is for use by skilled nursing facilities only.</a:t>
          </a:r>
        </a:p>
      </dgm:t>
    </dgm:pt>
    <dgm:pt modelId="{CFB15FB0-FF22-4ABD-B33F-9ED916409786}" type="parTrans" cxnId="{5A5A9701-4988-41A4-AC78-E35D418B534B}">
      <dgm:prSet/>
      <dgm:spPr/>
      <dgm:t>
        <a:bodyPr/>
        <a:lstStyle/>
        <a:p>
          <a:endParaRPr lang="en-US" sz="2400"/>
        </a:p>
      </dgm:t>
    </dgm:pt>
    <dgm:pt modelId="{7883D552-EBC1-4F3F-A4C1-A99C036CEC57}" type="sibTrans" cxnId="{5A5A9701-4988-41A4-AC78-E35D418B534B}">
      <dgm:prSet/>
      <dgm:spPr/>
      <dgm:t>
        <a:bodyPr/>
        <a:lstStyle/>
        <a:p>
          <a:endParaRPr lang="en-US" sz="2400"/>
        </a:p>
      </dgm:t>
    </dgm:pt>
    <dgm:pt modelId="{C73112DC-D3FC-4500-A43F-2137B050398B}">
      <dgm:prSet custT="1"/>
      <dgm:spPr/>
      <dgm:t>
        <a:bodyPr/>
        <a:lstStyle/>
        <a:p>
          <a:r>
            <a:rPr lang="en-US" sz="1800" dirty="0">
              <a:latin typeface="Amasis MT Pro" panose="02040504050005020304" pitchFamily="18" charset="0"/>
            </a:rPr>
            <a:t>In May 2023, the Joint Finance Committee added the following language to the Budget Epilogue: Section 187.  “Long-term care facilities must continue to provide 3.28 hours of direct care per resident per day.  However, the staffing ratios required in </a:t>
          </a:r>
          <a:r>
            <a:rPr lang="en-US" sz="1800" b="1" dirty="0">
              <a:latin typeface="Amasis MT Pro" panose="02040504050005020304" pitchFamily="18" charset="0"/>
            </a:rPr>
            <a:t>16 </a:t>
          </a:r>
          <a:r>
            <a:rPr lang="en-US" sz="1800" b="1" dirty="0" err="1">
              <a:latin typeface="Amasis MT Pro" panose="02040504050005020304" pitchFamily="18" charset="0"/>
            </a:rPr>
            <a:t>Del.C</a:t>
          </a:r>
          <a:r>
            <a:rPr lang="en-US" sz="1800" b="1" dirty="0">
              <a:latin typeface="Amasis MT Pro" panose="02040504050005020304" pitchFamily="18" charset="0"/>
            </a:rPr>
            <a:t>. </a:t>
          </a:r>
          <a:r>
            <a:rPr lang="en-US" sz="1800" dirty="0">
              <a:latin typeface="Amasis MT Pro" panose="02040504050005020304" pitchFamily="18" charset="0"/>
            </a:rPr>
            <a:t>§1162 are hereby suspended until July 1, 2024.”</a:t>
          </a:r>
        </a:p>
      </dgm:t>
    </dgm:pt>
    <dgm:pt modelId="{562FCABE-E8B7-4AF8-B8E2-611D085B8CCD}" type="parTrans" cxnId="{D1FE98E1-8AD1-4EA5-9359-D2FC57A6D605}">
      <dgm:prSet/>
      <dgm:spPr/>
      <dgm:t>
        <a:bodyPr/>
        <a:lstStyle/>
        <a:p>
          <a:endParaRPr lang="en-US" sz="2400"/>
        </a:p>
      </dgm:t>
    </dgm:pt>
    <dgm:pt modelId="{3B2A5A22-7B66-473A-B915-F2C70D08EFA1}" type="sibTrans" cxnId="{D1FE98E1-8AD1-4EA5-9359-D2FC57A6D605}">
      <dgm:prSet/>
      <dgm:spPr/>
      <dgm:t>
        <a:bodyPr/>
        <a:lstStyle/>
        <a:p>
          <a:endParaRPr lang="en-US" sz="2400"/>
        </a:p>
      </dgm:t>
    </dgm:pt>
    <dgm:pt modelId="{88F6F935-234F-4642-8ED3-A04DB75EB0FD}">
      <dgm:prSet custT="1"/>
      <dgm:spPr/>
      <dgm:t>
        <a:bodyPr/>
        <a:lstStyle/>
        <a:p>
          <a:r>
            <a:rPr lang="en-US" sz="1800" dirty="0">
              <a:latin typeface="Amasis MT Pro" panose="02040504050005020304" pitchFamily="18" charset="0"/>
            </a:rPr>
            <a:t>Effective 1/1/2025, the blanket staffing ratio waivers granted through State Budget Epilogue Language in 2023 and 2024 will no longer be effective.</a:t>
          </a:r>
        </a:p>
      </dgm:t>
    </dgm:pt>
    <dgm:pt modelId="{916C8D7B-B380-4758-AAAE-758CF7C9536C}" type="parTrans" cxnId="{20D5FD06-A705-4FA0-BA9D-9883084603B3}">
      <dgm:prSet/>
      <dgm:spPr/>
      <dgm:t>
        <a:bodyPr/>
        <a:lstStyle/>
        <a:p>
          <a:endParaRPr lang="en-US" sz="2400"/>
        </a:p>
      </dgm:t>
    </dgm:pt>
    <dgm:pt modelId="{497FA118-B671-4099-B22F-C3F8BD5F5F74}" type="sibTrans" cxnId="{20D5FD06-A705-4FA0-BA9D-9883084603B3}">
      <dgm:prSet/>
      <dgm:spPr/>
      <dgm:t>
        <a:bodyPr/>
        <a:lstStyle/>
        <a:p>
          <a:endParaRPr lang="en-US" sz="2400"/>
        </a:p>
      </dgm:t>
    </dgm:pt>
    <dgm:pt modelId="{B20A7E3C-393B-4949-9C11-BB376BB93164}">
      <dgm:prSet custT="1"/>
      <dgm:spPr/>
      <dgm:t>
        <a:bodyPr/>
        <a:lstStyle/>
        <a:p>
          <a:r>
            <a:rPr lang="en-US" sz="1800" dirty="0">
              <a:latin typeface="Amasis MT Pro" panose="02040504050005020304" pitchFamily="18" charset="0"/>
            </a:rPr>
            <a:t>The Delaware Nursing Home Residents Quality Assurance Commission will have the authority to grant such waivers to an individual facility based on an application submitted by the facility.</a:t>
          </a:r>
        </a:p>
      </dgm:t>
    </dgm:pt>
    <dgm:pt modelId="{E67F45CD-3B50-4853-8B7F-FB2B506107DF}" type="parTrans" cxnId="{6C32FD33-FDAE-4198-9F79-0AEFF3177613}">
      <dgm:prSet/>
      <dgm:spPr/>
      <dgm:t>
        <a:bodyPr/>
        <a:lstStyle/>
        <a:p>
          <a:endParaRPr lang="en-US" sz="2400"/>
        </a:p>
      </dgm:t>
    </dgm:pt>
    <dgm:pt modelId="{62577ED6-0A52-4FBF-A134-BCCFE15A9043}" type="sibTrans" cxnId="{6C32FD33-FDAE-4198-9F79-0AEFF3177613}">
      <dgm:prSet/>
      <dgm:spPr/>
      <dgm:t>
        <a:bodyPr/>
        <a:lstStyle/>
        <a:p>
          <a:endParaRPr lang="en-US" sz="2400"/>
        </a:p>
      </dgm:t>
    </dgm:pt>
    <dgm:pt modelId="{C7E3BD54-55C3-4FE8-B43C-4D0C558C2B74}">
      <dgm:prSet custT="1"/>
      <dgm:spPr/>
      <dgm:t>
        <a:bodyPr/>
        <a:lstStyle/>
        <a:p>
          <a:r>
            <a:rPr lang="en-US" sz="1800" dirty="0">
              <a:latin typeface="Amasis MT Pro" panose="02040504050005020304" pitchFamily="18" charset="0"/>
            </a:rPr>
            <a:t>In June 2024, the Joint Finance Committee added the following language to the Budge Epilogue: Section 192. "Long-term care facilities must continue to provide 3.28 hours of direct care per resident per day. However, the staffing ratios required in </a:t>
          </a:r>
          <a:r>
            <a:rPr lang="en-US" sz="1800" b="1" dirty="0">
              <a:latin typeface="Amasis MT Pro" panose="02040504050005020304" pitchFamily="18" charset="0"/>
            </a:rPr>
            <a:t>16 Del. C. </a:t>
          </a:r>
          <a:r>
            <a:rPr lang="en-US" sz="1800" dirty="0">
              <a:latin typeface="Amasis MT Pro" panose="02040504050005020304" pitchFamily="18" charset="0"/>
            </a:rPr>
            <a:t>§ 1162 are hereby suspended until </a:t>
          </a:r>
          <a:r>
            <a:rPr lang="en-US" sz="1800" strike="sngStrike" dirty="0">
              <a:latin typeface="Amasis MT Pro" panose="02040504050005020304" pitchFamily="18" charset="0"/>
            </a:rPr>
            <a:t>July</a:t>
          </a:r>
          <a:r>
            <a:rPr lang="en-US" sz="1800" dirty="0">
              <a:latin typeface="Amasis MT Pro" panose="02040504050005020304" pitchFamily="18" charset="0"/>
            </a:rPr>
            <a:t> January 1, </a:t>
          </a:r>
          <a:r>
            <a:rPr lang="en-US" sz="1800" strike="sngStrike" dirty="0">
              <a:latin typeface="Amasis MT Pro" panose="02040504050005020304" pitchFamily="18" charset="0"/>
            </a:rPr>
            <a:t>2024 </a:t>
          </a:r>
          <a:r>
            <a:rPr lang="en-US" sz="1800" dirty="0">
              <a:latin typeface="Amasis MT Pro" panose="02040504050005020304" pitchFamily="18" charset="0"/>
            </a:rPr>
            <a:t>2025."</a:t>
          </a:r>
        </a:p>
      </dgm:t>
    </dgm:pt>
    <dgm:pt modelId="{838D1763-E9BC-45B2-8224-085FCB785486}" type="parTrans" cxnId="{4C4DA372-F663-41C7-9857-5CBFE0B74651}">
      <dgm:prSet/>
      <dgm:spPr/>
      <dgm:t>
        <a:bodyPr/>
        <a:lstStyle/>
        <a:p>
          <a:endParaRPr lang="en-US"/>
        </a:p>
      </dgm:t>
    </dgm:pt>
    <dgm:pt modelId="{D54920A3-4595-4FB5-B5C6-543F5A167C77}" type="sibTrans" cxnId="{4C4DA372-F663-41C7-9857-5CBFE0B74651}">
      <dgm:prSet/>
      <dgm:spPr/>
      <dgm:t>
        <a:bodyPr/>
        <a:lstStyle/>
        <a:p>
          <a:endParaRPr lang="en-US"/>
        </a:p>
      </dgm:t>
    </dgm:pt>
    <dgm:pt modelId="{89F502A9-8291-4BE9-8C1B-2F515B03851E}" type="pres">
      <dgm:prSet presAssocID="{94C6F80E-4098-4CAA-89F0-2D934145A210}" presName="linear" presStyleCnt="0">
        <dgm:presLayoutVars>
          <dgm:animLvl val="lvl"/>
          <dgm:resizeHandles val="exact"/>
        </dgm:presLayoutVars>
      </dgm:prSet>
      <dgm:spPr/>
    </dgm:pt>
    <dgm:pt modelId="{361C870B-DF61-4A50-B35B-8A227CC4857D}" type="pres">
      <dgm:prSet presAssocID="{FC657E42-BB55-4A67-A1F2-1A9AD4854C2F}" presName="parentText" presStyleLbl="node1" presStyleIdx="0" presStyleCnt="5" custScaleX="87969" custScaleY="55816" custLinFactY="-13650" custLinFactNeighborX="-6016" custLinFactNeighborY="-100000">
        <dgm:presLayoutVars>
          <dgm:chMax val="0"/>
          <dgm:bulletEnabled val="1"/>
        </dgm:presLayoutVars>
      </dgm:prSet>
      <dgm:spPr/>
    </dgm:pt>
    <dgm:pt modelId="{C8B7EB8A-E440-4AF8-B4CF-C57377BFA0B2}" type="pres">
      <dgm:prSet presAssocID="{7883D552-EBC1-4F3F-A4C1-A99C036CEC57}" presName="spacer" presStyleCnt="0"/>
      <dgm:spPr/>
    </dgm:pt>
    <dgm:pt modelId="{8C146F85-D261-49AB-8EFB-1546CD1A6A45}" type="pres">
      <dgm:prSet presAssocID="{C73112DC-D3FC-4500-A43F-2137B050398B}" presName="parentText" presStyleLbl="node1" presStyleIdx="1" presStyleCnt="5">
        <dgm:presLayoutVars>
          <dgm:chMax val="0"/>
          <dgm:bulletEnabled val="1"/>
        </dgm:presLayoutVars>
      </dgm:prSet>
      <dgm:spPr/>
    </dgm:pt>
    <dgm:pt modelId="{1E3B2173-F0F2-41A5-9954-E52327DA07D4}" type="pres">
      <dgm:prSet presAssocID="{3B2A5A22-7B66-473A-B915-F2C70D08EFA1}" presName="spacer" presStyleCnt="0"/>
      <dgm:spPr/>
    </dgm:pt>
    <dgm:pt modelId="{B5DDB793-7BC2-46E6-8086-D7CAFB22B136}" type="pres">
      <dgm:prSet presAssocID="{C7E3BD54-55C3-4FE8-B43C-4D0C558C2B74}" presName="parentText" presStyleLbl="node1" presStyleIdx="2" presStyleCnt="5">
        <dgm:presLayoutVars>
          <dgm:chMax val="0"/>
          <dgm:bulletEnabled val="1"/>
        </dgm:presLayoutVars>
      </dgm:prSet>
      <dgm:spPr/>
    </dgm:pt>
    <dgm:pt modelId="{56E1F342-4117-4DC3-A7AF-CEDD5697285E}" type="pres">
      <dgm:prSet presAssocID="{D54920A3-4595-4FB5-B5C6-543F5A167C77}" presName="spacer" presStyleCnt="0"/>
      <dgm:spPr/>
    </dgm:pt>
    <dgm:pt modelId="{264BE3A6-F687-47CC-A72C-0CCFD8E106FD}" type="pres">
      <dgm:prSet presAssocID="{88F6F935-234F-4642-8ED3-A04DB75EB0FD}" presName="parentText" presStyleLbl="node1" presStyleIdx="3" presStyleCnt="5">
        <dgm:presLayoutVars>
          <dgm:chMax val="0"/>
          <dgm:bulletEnabled val="1"/>
        </dgm:presLayoutVars>
      </dgm:prSet>
      <dgm:spPr/>
    </dgm:pt>
    <dgm:pt modelId="{D2B56FC7-A41E-4E21-A19C-C64E7CF5B4C9}" type="pres">
      <dgm:prSet presAssocID="{497FA118-B671-4099-B22F-C3F8BD5F5F74}" presName="spacer" presStyleCnt="0"/>
      <dgm:spPr/>
    </dgm:pt>
    <dgm:pt modelId="{023D4F3C-3D2E-4DD4-BAE5-F217F2F9AFFA}" type="pres">
      <dgm:prSet presAssocID="{B20A7E3C-393B-4949-9C11-BB376BB93164}" presName="parentText" presStyleLbl="node1" presStyleIdx="4" presStyleCnt="5">
        <dgm:presLayoutVars>
          <dgm:chMax val="0"/>
          <dgm:bulletEnabled val="1"/>
        </dgm:presLayoutVars>
      </dgm:prSet>
      <dgm:spPr/>
    </dgm:pt>
  </dgm:ptLst>
  <dgm:cxnLst>
    <dgm:cxn modelId="{5A5A9701-4988-41A4-AC78-E35D418B534B}" srcId="{94C6F80E-4098-4CAA-89F0-2D934145A210}" destId="{FC657E42-BB55-4A67-A1F2-1A9AD4854C2F}" srcOrd="0" destOrd="0" parTransId="{CFB15FB0-FF22-4ABD-B33F-9ED916409786}" sibTransId="{7883D552-EBC1-4F3F-A4C1-A99C036CEC57}"/>
    <dgm:cxn modelId="{20D5FD06-A705-4FA0-BA9D-9883084603B3}" srcId="{94C6F80E-4098-4CAA-89F0-2D934145A210}" destId="{88F6F935-234F-4642-8ED3-A04DB75EB0FD}" srcOrd="3" destOrd="0" parTransId="{916C8D7B-B380-4758-AAAE-758CF7C9536C}" sibTransId="{497FA118-B671-4099-B22F-C3F8BD5F5F74}"/>
    <dgm:cxn modelId="{7D874B0D-2842-45CE-895E-9CB3003150A6}" type="presOf" srcId="{C7E3BD54-55C3-4FE8-B43C-4D0C558C2B74}" destId="{B5DDB793-7BC2-46E6-8086-D7CAFB22B136}" srcOrd="0" destOrd="0" presId="urn:microsoft.com/office/officeart/2005/8/layout/vList2"/>
    <dgm:cxn modelId="{BD18172F-B552-4147-890E-D5E6D5D69D73}" type="presOf" srcId="{94C6F80E-4098-4CAA-89F0-2D934145A210}" destId="{89F502A9-8291-4BE9-8C1B-2F515B03851E}" srcOrd="0" destOrd="0" presId="urn:microsoft.com/office/officeart/2005/8/layout/vList2"/>
    <dgm:cxn modelId="{6C32FD33-FDAE-4198-9F79-0AEFF3177613}" srcId="{94C6F80E-4098-4CAA-89F0-2D934145A210}" destId="{B20A7E3C-393B-4949-9C11-BB376BB93164}" srcOrd="4" destOrd="0" parTransId="{E67F45CD-3B50-4853-8B7F-FB2B506107DF}" sibTransId="{62577ED6-0A52-4FBF-A134-BCCFE15A9043}"/>
    <dgm:cxn modelId="{4C4DA372-F663-41C7-9857-5CBFE0B74651}" srcId="{94C6F80E-4098-4CAA-89F0-2D934145A210}" destId="{C7E3BD54-55C3-4FE8-B43C-4D0C558C2B74}" srcOrd="2" destOrd="0" parTransId="{838D1763-E9BC-45B2-8224-085FCB785486}" sibTransId="{D54920A3-4595-4FB5-B5C6-543F5A167C77}"/>
    <dgm:cxn modelId="{FB5AAF55-403E-494D-8303-71A2E4DD7ACD}" type="presOf" srcId="{88F6F935-234F-4642-8ED3-A04DB75EB0FD}" destId="{264BE3A6-F687-47CC-A72C-0CCFD8E106FD}" srcOrd="0" destOrd="0" presId="urn:microsoft.com/office/officeart/2005/8/layout/vList2"/>
    <dgm:cxn modelId="{BC1C9D7E-1B15-4BB2-96D5-F648D9087C6E}" type="presOf" srcId="{FC657E42-BB55-4A67-A1F2-1A9AD4854C2F}" destId="{361C870B-DF61-4A50-B35B-8A227CC4857D}" srcOrd="0" destOrd="0" presId="urn:microsoft.com/office/officeart/2005/8/layout/vList2"/>
    <dgm:cxn modelId="{F4F0EBBA-4DD2-42E6-8F28-55AA7953A8FF}" type="presOf" srcId="{B20A7E3C-393B-4949-9C11-BB376BB93164}" destId="{023D4F3C-3D2E-4DD4-BAE5-F217F2F9AFFA}" srcOrd="0" destOrd="0" presId="urn:microsoft.com/office/officeart/2005/8/layout/vList2"/>
    <dgm:cxn modelId="{8C4A84D9-77B1-4902-9FFC-0FC60093E7C5}" type="presOf" srcId="{C73112DC-D3FC-4500-A43F-2137B050398B}" destId="{8C146F85-D261-49AB-8EFB-1546CD1A6A45}" srcOrd="0" destOrd="0" presId="urn:microsoft.com/office/officeart/2005/8/layout/vList2"/>
    <dgm:cxn modelId="{D1FE98E1-8AD1-4EA5-9359-D2FC57A6D605}" srcId="{94C6F80E-4098-4CAA-89F0-2D934145A210}" destId="{C73112DC-D3FC-4500-A43F-2137B050398B}" srcOrd="1" destOrd="0" parTransId="{562FCABE-E8B7-4AF8-B8E2-611D085B8CCD}" sibTransId="{3B2A5A22-7B66-473A-B915-F2C70D08EFA1}"/>
    <dgm:cxn modelId="{16361708-77AB-43B4-AFA2-1EE0E653C9A7}" type="presParOf" srcId="{89F502A9-8291-4BE9-8C1B-2F515B03851E}" destId="{361C870B-DF61-4A50-B35B-8A227CC4857D}" srcOrd="0" destOrd="0" presId="urn:microsoft.com/office/officeart/2005/8/layout/vList2"/>
    <dgm:cxn modelId="{2444B3DD-D8EB-42CD-A0FB-86F7187E502F}" type="presParOf" srcId="{89F502A9-8291-4BE9-8C1B-2F515B03851E}" destId="{C8B7EB8A-E440-4AF8-B4CF-C57377BFA0B2}" srcOrd="1" destOrd="0" presId="urn:microsoft.com/office/officeart/2005/8/layout/vList2"/>
    <dgm:cxn modelId="{B5328D81-BCD9-408E-8674-BBC03F4BA4F7}" type="presParOf" srcId="{89F502A9-8291-4BE9-8C1B-2F515B03851E}" destId="{8C146F85-D261-49AB-8EFB-1546CD1A6A45}" srcOrd="2" destOrd="0" presId="urn:microsoft.com/office/officeart/2005/8/layout/vList2"/>
    <dgm:cxn modelId="{7CD1A08C-595A-48F9-B00E-09DD85870413}" type="presParOf" srcId="{89F502A9-8291-4BE9-8C1B-2F515B03851E}" destId="{1E3B2173-F0F2-41A5-9954-E52327DA07D4}" srcOrd="3" destOrd="0" presId="urn:microsoft.com/office/officeart/2005/8/layout/vList2"/>
    <dgm:cxn modelId="{8DA94907-3BF7-45BD-B03E-632D55E660AD}" type="presParOf" srcId="{89F502A9-8291-4BE9-8C1B-2F515B03851E}" destId="{B5DDB793-7BC2-46E6-8086-D7CAFB22B136}" srcOrd="4" destOrd="0" presId="urn:microsoft.com/office/officeart/2005/8/layout/vList2"/>
    <dgm:cxn modelId="{866B06F2-A1F7-46B6-A191-740F8477699A}" type="presParOf" srcId="{89F502A9-8291-4BE9-8C1B-2F515B03851E}" destId="{56E1F342-4117-4DC3-A7AF-CEDD5697285E}" srcOrd="5" destOrd="0" presId="urn:microsoft.com/office/officeart/2005/8/layout/vList2"/>
    <dgm:cxn modelId="{C026676F-4B04-4429-A7E4-454F78304A8B}" type="presParOf" srcId="{89F502A9-8291-4BE9-8C1B-2F515B03851E}" destId="{264BE3A6-F687-47CC-A72C-0CCFD8E106FD}" srcOrd="6" destOrd="0" presId="urn:microsoft.com/office/officeart/2005/8/layout/vList2"/>
    <dgm:cxn modelId="{115D5FFE-AA40-484D-9DC4-035096644D3E}" type="presParOf" srcId="{89F502A9-8291-4BE9-8C1B-2F515B03851E}" destId="{D2B56FC7-A41E-4E21-A19C-C64E7CF5B4C9}" srcOrd="7" destOrd="0" presId="urn:microsoft.com/office/officeart/2005/8/layout/vList2"/>
    <dgm:cxn modelId="{13363AF9-B3FF-46B1-8692-E34D52695A52}" type="presParOf" srcId="{89F502A9-8291-4BE9-8C1B-2F515B03851E}" destId="{023D4F3C-3D2E-4DD4-BAE5-F217F2F9AFFA}"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6B738DF-5BBD-4A6B-8BD5-CAC7C544346B}" type="doc">
      <dgm:prSet loTypeId="urn:microsoft.com/office/officeart/2016/7/layout/BasicLinearProcessNumbered" loCatId="process" qsTypeId="urn:microsoft.com/office/officeart/2005/8/quickstyle/simple1" qsCatId="simple" csTypeId="urn:microsoft.com/office/officeart/2005/8/colors/colorful2" csCatId="colorful" phldr="1"/>
      <dgm:spPr/>
      <dgm:t>
        <a:bodyPr/>
        <a:lstStyle/>
        <a:p>
          <a:endParaRPr lang="en-US"/>
        </a:p>
      </dgm:t>
    </dgm:pt>
    <dgm:pt modelId="{70D96136-7A72-49A4-940F-621FD4F80E8F}">
      <dgm:prSet/>
      <dgm:spPr/>
      <dgm:t>
        <a:bodyPr/>
        <a:lstStyle/>
        <a:p>
          <a:pPr algn="ctr"/>
          <a:r>
            <a:rPr lang="en-US" dirty="0">
              <a:latin typeface="Amasis MT Pro" panose="02040504050005020304" pitchFamily="18" charset="0"/>
            </a:rPr>
            <a:t>Facility completes Section A and submits to DHCQ &amp; DNHRQAC.</a:t>
          </a:r>
        </a:p>
      </dgm:t>
    </dgm:pt>
    <dgm:pt modelId="{4434B5FF-FC94-4AE6-9FDA-B38F63843D94}" type="parTrans" cxnId="{DB74DCFE-8303-40EB-ACCA-5202A2D59324}">
      <dgm:prSet/>
      <dgm:spPr/>
      <dgm:t>
        <a:bodyPr/>
        <a:lstStyle/>
        <a:p>
          <a:endParaRPr lang="en-US"/>
        </a:p>
      </dgm:t>
    </dgm:pt>
    <dgm:pt modelId="{5BB7C418-D8F9-4BFA-A8C0-E8B03E8ED2DE}" type="sibTrans" cxnId="{DB74DCFE-8303-40EB-ACCA-5202A2D59324}">
      <dgm:prSet phldrT="1" phldr="0"/>
      <dgm:spPr/>
      <dgm:t>
        <a:bodyPr/>
        <a:lstStyle/>
        <a:p>
          <a:r>
            <a:rPr lang="en-US"/>
            <a:t>1</a:t>
          </a:r>
        </a:p>
      </dgm:t>
    </dgm:pt>
    <dgm:pt modelId="{97D6B843-5584-4BDF-A1CD-D25DBA583004}">
      <dgm:prSet/>
      <dgm:spPr/>
      <dgm:t>
        <a:bodyPr/>
        <a:lstStyle/>
        <a:p>
          <a:pPr algn="ctr"/>
          <a:r>
            <a:rPr lang="en-US" dirty="0">
              <a:latin typeface="Amasis MT Pro" panose="02040504050005020304" pitchFamily="18" charset="0"/>
            </a:rPr>
            <a:t>DHCQ completes Section B and submits to DNHRQAC.</a:t>
          </a:r>
        </a:p>
      </dgm:t>
    </dgm:pt>
    <dgm:pt modelId="{9C6DA3C6-10FF-46FE-9890-091E6EEA1F9C}" type="parTrans" cxnId="{E26C4205-C95A-4202-AA4E-0647CF8B66EE}">
      <dgm:prSet/>
      <dgm:spPr/>
      <dgm:t>
        <a:bodyPr/>
        <a:lstStyle/>
        <a:p>
          <a:endParaRPr lang="en-US"/>
        </a:p>
      </dgm:t>
    </dgm:pt>
    <dgm:pt modelId="{34DC4860-60FF-4319-92C2-FDEEAB4FB20A}" type="sibTrans" cxnId="{E26C4205-C95A-4202-AA4E-0647CF8B66EE}">
      <dgm:prSet phldrT="2" phldr="0"/>
      <dgm:spPr/>
      <dgm:t>
        <a:bodyPr/>
        <a:lstStyle/>
        <a:p>
          <a:r>
            <a:rPr lang="en-US"/>
            <a:t>2</a:t>
          </a:r>
        </a:p>
      </dgm:t>
    </dgm:pt>
    <dgm:pt modelId="{DA9B6960-E6FB-40F2-8882-90608574D03B}">
      <dgm:prSet/>
      <dgm:spPr/>
      <dgm:t>
        <a:bodyPr/>
        <a:lstStyle/>
        <a:p>
          <a:pPr algn="ctr">
            <a:spcAft>
              <a:spcPts val="0"/>
            </a:spcAft>
          </a:pPr>
          <a:r>
            <a:rPr lang="en-US" dirty="0">
              <a:latin typeface="Amasis MT Pro" panose="02040504050005020304" pitchFamily="18" charset="0"/>
            </a:rPr>
            <a:t>DNHRQAC reviews entire form and completes </a:t>
          </a:r>
        </a:p>
        <a:p>
          <a:pPr algn="ctr">
            <a:spcAft>
              <a:spcPts val="0"/>
            </a:spcAft>
          </a:pPr>
          <a:r>
            <a:rPr lang="en-US" dirty="0">
              <a:latin typeface="Amasis MT Pro" panose="02040504050005020304" pitchFamily="18" charset="0"/>
            </a:rPr>
            <a:t>Section C.</a:t>
          </a:r>
        </a:p>
      </dgm:t>
    </dgm:pt>
    <dgm:pt modelId="{09BAB674-8632-4E47-AFC8-2405DB3BBD50}" type="parTrans" cxnId="{6B321602-4913-4558-9F1D-44ADCE83ADD5}">
      <dgm:prSet/>
      <dgm:spPr/>
      <dgm:t>
        <a:bodyPr/>
        <a:lstStyle/>
        <a:p>
          <a:endParaRPr lang="en-US"/>
        </a:p>
      </dgm:t>
    </dgm:pt>
    <dgm:pt modelId="{BF37D6C9-C54B-45D6-880F-18C841A64192}" type="sibTrans" cxnId="{6B321602-4913-4558-9F1D-44ADCE83ADD5}">
      <dgm:prSet phldrT="3" phldr="0"/>
      <dgm:spPr/>
      <dgm:t>
        <a:bodyPr/>
        <a:lstStyle/>
        <a:p>
          <a:r>
            <a:rPr lang="en-US"/>
            <a:t>3</a:t>
          </a:r>
        </a:p>
      </dgm:t>
    </dgm:pt>
    <dgm:pt modelId="{30C87193-3878-43EA-92EF-FEF20A81C2A6}" type="pres">
      <dgm:prSet presAssocID="{66B738DF-5BBD-4A6B-8BD5-CAC7C544346B}" presName="Name0" presStyleCnt="0">
        <dgm:presLayoutVars>
          <dgm:animLvl val="lvl"/>
          <dgm:resizeHandles val="exact"/>
        </dgm:presLayoutVars>
      </dgm:prSet>
      <dgm:spPr/>
    </dgm:pt>
    <dgm:pt modelId="{5F4DE768-DBF2-4BDE-8711-2F425996D179}" type="pres">
      <dgm:prSet presAssocID="{70D96136-7A72-49A4-940F-621FD4F80E8F}" presName="compositeNode" presStyleCnt="0">
        <dgm:presLayoutVars>
          <dgm:bulletEnabled val="1"/>
        </dgm:presLayoutVars>
      </dgm:prSet>
      <dgm:spPr/>
    </dgm:pt>
    <dgm:pt modelId="{DB1F9D1B-1D42-4A58-A422-6AB4B82E905F}" type="pres">
      <dgm:prSet presAssocID="{70D96136-7A72-49A4-940F-621FD4F80E8F}" presName="bgRect" presStyleLbl="bgAccFollowNode1" presStyleIdx="0" presStyleCnt="3"/>
      <dgm:spPr/>
    </dgm:pt>
    <dgm:pt modelId="{C66A4152-DAE7-4AD9-B258-6025C28EE359}" type="pres">
      <dgm:prSet presAssocID="{5BB7C418-D8F9-4BFA-A8C0-E8B03E8ED2DE}" presName="sibTransNodeCircle" presStyleLbl="alignNode1" presStyleIdx="0" presStyleCnt="6">
        <dgm:presLayoutVars>
          <dgm:chMax val="0"/>
          <dgm:bulletEnabled/>
        </dgm:presLayoutVars>
      </dgm:prSet>
      <dgm:spPr/>
    </dgm:pt>
    <dgm:pt modelId="{4CBAEE1D-934A-42AE-B9D0-60F6BDCDC848}" type="pres">
      <dgm:prSet presAssocID="{70D96136-7A72-49A4-940F-621FD4F80E8F}" presName="bottomLine" presStyleLbl="alignNode1" presStyleIdx="1" presStyleCnt="6">
        <dgm:presLayoutVars/>
      </dgm:prSet>
      <dgm:spPr/>
    </dgm:pt>
    <dgm:pt modelId="{FB3800C9-A4E0-4970-B392-F4719721CEF6}" type="pres">
      <dgm:prSet presAssocID="{70D96136-7A72-49A4-940F-621FD4F80E8F}" presName="nodeText" presStyleLbl="bgAccFollowNode1" presStyleIdx="0" presStyleCnt="3">
        <dgm:presLayoutVars>
          <dgm:bulletEnabled val="1"/>
        </dgm:presLayoutVars>
      </dgm:prSet>
      <dgm:spPr/>
    </dgm:pt>
    <dgm:pt modelId="{51C5A0DA-AE50-478F-BCE1-91AA7C9D8A2C}" type="pres">
      <dgm:prSet presAssocID="{5BB7C418-D8F9-4BFA-A8C0-E8B03E8ED2DE}" presName="sibTrans" presStyleCnt="0"/>
      <dgm:spPr/>
    </dgm:pt>
    <dgm:pt modelId="{A3B7A7F8-E0BF-463E-81BA-A5E2E0290D19}" type="pres">
      <dgm:prSet presAssocID="{97D6B843-5584-4BDF-A1CD-D25DBA583004}" presName="compositeNode" presStyleCnt="0">
        <dgm:presLayoutVars>
          <dgm:bulletEnabled val="1"/>
        </dgm:presLayoutVars>
      </dgm:prSet>
      <dgm:spPr/>
    </dgm:pt>
    <dgm:pt modelId="{6C18A246-39D9-4BA2-A038-3B2FF02DCB81}" type="pres">
      <dgm:prSet presAssocID="{97D6B843-5584-4BDF-A1CD-D25DBA583004}" presName="bgRect" presStyleLbl="bgAccFollowNode1" presStyleIdx="1" presStyleCnt="3"/>
      <dgm:spPr/>
    </dgm:pt>
    <dgm:pt modelId="{B951CE5C-250F-4F60-965C-66516D6DF2DC}" type="pres">
      <dgm:prSet presAssocID="{34DC4860-60FF-4319-92C2-FDEEAB4FB20A}" presName="sibTransNodeCircle" presStyleLbl="alignNode1" presStyleIdx="2" presStyleCnt="6">
        <dgm:presLayoutVars>
          <dgm:chMax val="0"/>
          <dgm:bulletEnabled/>
        </dgm:presLayoutVars>
      </dgm:prSet>
      <dgm:spPr/>
    </dgm:pt>
    <dgm:pt modelId="{C3CB61D1-5E63-4135-8114-62DCF7EEE1FB}" type="pres">
      <dgm:prSet presAssocID="{97D6B843-5584-4BDF-A1CD-D25DBA583004}" presName="bottomLine" presStyleLbl="alignNode1" presStyleIdx="3" presStyleCnt="6">
        <dgm:presLayoutVars/>
      </dgm:prSet>
      <dgm:spPr/>
    </dgm:pt>
    <dgm:pt modelId="{BDD90BBD-EB1D-4921-9A2D-302EA6AB72D3}" type="pres">
      <dgm:prSet presAssocID="{97D6B843-5584-4BDF-A1CD-D25DBA583004}" presName="nodeText" presStyleLbl="bgAccFollowNode1" presStyleIdx="1" presStyleCnt="3">
        <dgm:presLayoutVars>
          <dgm:bulletEnabled val="1"/>
        </dgm:presLayoutVars>
      </dgm:prSet>
      <dgm:spPr/>
    </dgm:pt>
    <dgm:pt modelId="{5C43A5A4-27CF-4169-BE2B-4B0EAC889838}" type="pres">
      <dgm:prSet presAssocID="{34DC4860-60FF-4319-92C2-FDEEAB4FB20A}" presName="sibTrans" presStyleCnt="0"/>
      <dgm:spPr/>
    </dgm:pt>
    <dgm:pt modelId="{D3D59EAB-CDFF-4E06-9317-AF0A26219602}" type="pres">
      <dgm:prSet presAssocID="{DA9B6960-E6FB-40F2-8882-90608574D03B}" presName="compositeNode" presStyleCnt="0">
        <dgm:presLayoutVars>
          <dgm:bulletEnabled val="1"/>
        </dgm:presLayoutVars>
      </dgm:prSet>
      <dgm:spPr/>
    </dgm:pt>
    <dgm:pt modelId="{C5C4401B-F2EF-4945-9ABC-F56DD7736399}" type="pres">
      <dgm:prSet presAssocID="{DA9B6960-E6FB-40F2-8882-90608574D03B}" presName="bgRect" presStyleLbl="bgAccFollowNode1" presStyleIdx="2" presStyleCnt="3"/>
      <dgm:spPr/>
    </dgm:pt>
    <dgm:pt modelId="{424CE0DA-2E48-40C5-A0A9-4B34080452C2}" type="pres">
      <dgm:prSet presAssocID="{BF37D6C9-C54B-45D6-880F-18C841A64192}" presName="sibTransNodeCircle" presStyleLbl="alignNode1" presStyleIdx="4" presStyleCnt="6">
        <dgm:presLayoutVars>
          <dgm:chMax val="0"/>
          <dgm:bulletEnabled/>
        </dgm:presLayoutVars>
      </dgm:prSet>
      <dgm:spPr/>
    </dgm:pt>
    <dgm:pt modelId="{B7EF8717-97F4-4F13-8AD9-746CF12BCCE6}" type="pres">
      <dgm:prSet presAssocID="{DA9B6960-E6FB-40F2-8882-90608574D03B}" presName="bottomLine" presStyleLbl="alignNode1" presStyleIdx="5" presStyleCnt="6">
        <dgm:presLayoutVars/>
      </dgm:prSet>
      <dgm:spPr/>
    </dgm:pt>
    <dgm:pt modelId="{9A26E03C-8313-48E8-836C-7546415AF21C}" type="pres">
      <dgm:prSet presAssocID="{DA9B6960-E6FB-40F2-8882-90608574D03B}" presName="nodeText" presStyleLbl="bgAccFollowNode1" presStyleIdx="2" presStyleCnt="3">
        <dgm:presLayoutVars>
          <dgm:bulletEnabled val="1"/>
        </dgm:presLayoutVars>
      </dgm:prSet>
      <dgm:spPr/>
    </dgm:pt>
  </dgm:ptLst>
  <dgm:cxnLst>
    <dgm:cxn modelId="{6B321602-4913-4558-9F1D-44ADCE83ADD5}" srcId="{66B738DF-5BBD-4A6B-8BD5-CAC7C544346B}" destId="{DA9B6960-E6FB-40F2-8882-90608574D03B}" srcOrd="2" destOrd="0" parTransId="{09BAB674-8632-4E47-AFC8-2405DB3BBD50}" sibTransId="{BF37D6C9-C54B-45D6-880F-18C841A64192}"/>
    <dgm:cxn modelId="{E26C4205-C95A-4202-AA4E-0647CF8B66EE}" srcId="{66B738DF-5BBD-4A6B-8BD5-CAC7C544346B}" destId="{97D6B843-5584-4BDF-A1CD-D25DBA583004}" srcOrd="1" destOrd="0" parTransId="{9C6DA3C6-10FF-46FE-9890-091E6EEA1F9C}" sibTransId="{34DC4860-60FF-4319-92C2-FDEEAB4FB20A}"/>
    <dgm:cxn modelId="{62376606-48F6-4BE8-941C-73572373ED49}" type="presOf" srcId="{97D6B843-5584-4BDF-A1CD-D25DBA583004}" destId="{6C18A246-39D9-4BA2-A038-3B2FF02DCB81}" srcOrd="0" destOrd="0" presId="urn:microsoft.com/office/officeart/2016/7/layout/BasicLinearProcessNumbered"/>
    <dgm:cxn modelId="{F8A2020E-DF1F-444E-8599-9264BE559803}" type="presOf" srcId="{DA9B6960-E6FB-40F2-8882-90608574D03B}" destId="{C5C4401B-F2EF-4945-9ABC-F56DD7736399}" srcOrd="0" destOrd="0" presId="urn:microsoft.com/office/officeart/2016/7/layout/BasicLinearProcessNumbered"/>
    <dgm:cxn modelId="{0ACE4914-6C8C-4C2A-9746-6E258A4FED25}" type="presOf" srcId="{5BB7C418-D8F9-4BFA-A8C0-E8B03E8ED2DE}" destId="{C66A4152-DAE7-4AD9-B258-6025C28EE359}" srcOrd="0" destOrd="0" presId="urn:microsoft.com/office/officeart/2016/7/layout/BasicLinearProcessNumbered"/>
    <dgm:cxn modelId="{04621A24-EDB4-4618-BD47-94A528D79D04}" type="presOf" srcId="{66B738DF-5BBD-4A6B-8BD5-CAC7C544346B}" destId="{30C87193-3878-43EA-92EF-FEF20A81C2A6}" srcOrd="0" destOrd="0" presId="urn:microsoft.com/office/officeart/2016/7/layout/BasicLinearProcessNumbered"/>
    <dgm:cxn modelId="{137B5267-CABF-43BC-AA31-AA445A9BE163}" type="presOf" srcId="{DA9B6960-E6FB-40F2-8882-90608574D03B}" destId="{9A26E03C-8313-48E8-836C-7546415AF21C}" srcOrd="1" destOrd="0" presId="urn:microsoft.com/office/officeart/2016/7/layout/BasicLinearProcessNumbered"/>
    <dgm:cxn modelId="{D0741F4A-9C1C-4F96-8F62-5FC5853B0305}" type="presOf" srcId="{34DC4860-60FF-4319-92C2-FDEEAB4FB20A}" destId="{B951CE5C-250F-4F60-965C-66516D6DF2DC}" srcOrd="0" destOrd="0" presId="urn:microsoft.com/office/officeart/2016/7/layout/BasicLinearProcessNumbered"/>
    <dgm:cxn modelId="{53AEE151-9598-40D9-B06E-71AF597D5C31}" type="presOf" srcId="{BF37D6C9-C54B-45D6-880F-18C841A64192}" destId="{424CE0DA-2E48-40C5-A0A9-4B34080452C2}" srcOrd="0" destOrd="0" presId="urn:microsoft.com/office/officeart/2016/7/layout/BasicLinearProcessNumbered"/>
    <dgm:cxn modelId="{FD4ADCA3-C9D3-47D3-A4C3-764CB89444B9}" type="presOf" srcId="{70D96136-7A72-49A4-940F-621FD4F80E8F}" destId="{FB3800C9-A4E0-4970-B392-F4719721CEF6}" srcOrd="1" destOrd="0" presId="urn:microsoft.com/office/officeart/2016/7/layout/BasicLinearProcessNumbered"/>
    <dgm:cxn modelId="{D32071D4-2590-4725-B672-545AB8B9E987}" type="presOf" srcId="{97D6B843-5584-4BDF-A1CD-D25DBA583004}" destId="{BDD90BBD-EB1D-4921-9A2D-302EA6AB72D3}" srcOrd="1" destOrd="0" presId="urn:microsoft.com/office/officeart/2016/7/layout/BasicLinearProcessNumbered"/>
    <dgm:cxn modelId="{F3FC14EF-39D2-4961-9954-0EF00D969AE2}" type="presOf" srcId="{70D96136-7A72-49A4-940F-621FD4F80E8F}" destId="{DB1F9D1B-1D42-4A58-A422-6AB4B82E905F}" srcOrd="0" destOrd="0" presId="urn:microsoft.com/office/officeart/2016/7/layout/BasicLinearProcessNumbered"/>
    <dgm:cxn modelId="{DB74DCFE-8303-40EB-ACCA-5202A2D59324}" srcId="{66B738DF-5BBD-4A6B-8BD5-CAC7C544346B}" destId="{70D96136-7A72-49A4-940F-621FD4F80E8F}" srcOrd="0" destOrd="0" parTransId="{4434B5FF-FC94-4AE6-9FDA-B38F63843D94}" sibTransId="{5BB7C418-D8F9-4BFA-A8C0-E8B03E8ED2DE}"/>
    <dgm:cxn modelId="{62F417E3-FEB0-455C-AC90-37D44C50B257}" type="presParOf" srcId="{30C87193-3878-43EA-92EF-FEF20A81C2A6}" destId="{5F4DE768-DBF2-4BDE-8711-2F425996D179}" srcOrd="0" destOrd="0" presId="urn:microsoft.com/office/officeart/2016/7/layout/BasicLinearProcessNumbered"/>
    <dgm:cxn modelId="{B7472536-CC2C-4A88-A1F1-F4088F60FEF2}" type="presParOf" srcId="{5F4DE768-DBF2-4BDE-8711-2F425996D179}" destId="{DB1F9D1B-1D42-4A58-A422-6AB4B82E905F}" srcOrd="0" destOrd="0" presId="urn:microsoft.com/office/officeart/2016/7/layout/BasicLinearProcessNumbered"/>
    <dgm:cxn modelId="{A6424985-812D-43ED-8788-866D7FA9FA08}" type="presParOf" srcId="{5F4DE768-DBF2-4BDE-8711-2F425996D179}" destId="{C66A4152-DAE7-4AD9-B258-6025C28EE359}" srcOrd="1" destOrd="0" presId="urn:microsoft.com/office/officeart/2016/7/layout/BasicLinearProcessNumbered"/>
    <dgm:cxn modelId="{53150CB5-FCB8-4FD9-A3A1-0D6BC7C68722}" type="presParOf" srcId="{5F4DE768-DBF2-4BDE-8711-2F425996D179}" destId="{4CBAEE1D-934A-42AE-B9D0-60F6BDCDC848}" srcOrd="2" destOrd="0" presId="urn:microsoft.com/office/officeart/2016/7/layout/BasicLinearProcessNumbered"/>
    <dgm:cxn modelId="{AED75C98-CBC5-4402-98C9-5841F00445E0}" type="presParOf" srcId="{5F4DE768-DBF2-4BDE-8711-2F425996D179}" destId="{FB3800C9-A4E0-4970-B392-F4719721CEF6}" srcOrd="3" destOrd="0" presId="urn:microsoft.com/office/officeart/2016/7/layout/BasicLinearProcessNumbered"/>
    <dgm:cxn modelId="{F95252D8-E559-4A15-B71E-A679F8E7C5ED}" type="presParOf" srcId="{30C87193-3878-43EA-92EF-FEF20A81C2A6}" destId="{51C5A0DA-AE50-478F-BCE1-91AA7C9D8A2C}" srcOrd="1" destOrd="0" presId="urn:microsoft.com/office/officeart/2016/7/layout/BasicLinearProcessNumbered"/>
    <dgm:cxn modelId="{C9CC6A5F-FF7B-4670-B476-28F18F7379EA}" type="presParOf" srcId="{30C87193-3878-43EA-92EF-FEF20A81C2A6}" destId="{A3B7A7F8-E0BF-463E-81BA-A5E2E0290D19}" srcOrd="2" destOrd="0" presId="urn:microsoft.com/office/officeart/2016/7/layout/BasicLinearProcessNumbered"/>
    <dgm:cxn modelId="{2FEB7A7F-526F-4C6E-B04A-D73B9BFF4A2D}" type="presParOf" srcId="{A3B7A7F8-E0BF-463E-81BA-A5E2E0290D19}" destId="{6C18A246-39D9-4BA2-A038-3B2FF02DCB81}" srcOrd="0" destOrd="0" presId="urn:microsoft.com/office/officeart/2016/7/layout/BasicLinearProcessNumbered"/>
    <dgm:cxn modelId="{A7452880-EC49-42C4-93EB-9061FA9792E3}" type="presParOf" srcId="{A3B7A7F8-E0BF-463E-81BA-A5E2E0290D19}" destId="{B951CE5C-250F-4F60-965C-66516D6DF2DC}" srcOrd="1" destOrd="0" presId="urn:microsoft.com/office/officeart/2016/7/layout/BasicLinearProcessNumbered"/>
    <dgm:cxn modelId="{1FEB9FC8-0EA5-49F0-A1B9-5F650BF92562}" type="presParOf" srcId="{A3B7A7F8-E0BF-463E-81BA-A5E2E0290D19}" destId="{C3CB61D1-5E63-4135-8114-62DCF7EEE1FB}" srcOrd="2" destOrd="0" presId="urn:microsoft.com/office/officeart/2016/7/layout/BasicLinearProcessNumbered"/>
    <dgm:cxn modelId="{BF5B7CF7-C6DB-44B9-A488-DCEC0E0C82E0}" type="presParOf" srcId="{A3B7A7F8-E0BF-463E-81BA-A5E2E0290D19}" destId="{BDD90BBD-EB1D-4921-9A2D-302EA6AB72D3}" srcOrd="3" destOrd="0" presId="urn:microsoft.com/office/officeart/2016/7/layout/BasicLinearProcessNumbered"/>
    <dgm:cxn modelId="{8D585F5B-BB77-48D6-A011-45377CAAC5FE}" type="presParOf" srcId="{30C87193-3878-43EA-92EF-FEF20A81C2A6}" destId="{5C43A5A4-27CF-4169-BE2B-4B0EAC889838}" srcOrd="3" destOrd="0" presId="urn:microsoft.com/office/officeart/2016/7/layout/BasicLinearProcessNumbered"/>
    <dgm:cxn modelId="{D3CF7477-416D-4E46-B45A-E6959DB1C9B3}" type="presParOf" srcId="{30C87193-3878-43EA-92EF-FEF20A81C2A6}" destId="{D3D59EAB-CDFF-4E06-9317-AF0A26219602}" srcOrd="4" destOrd="0" presId="urn:microsoft.com/office/officeart/2016/7/layout/BasicLinearProcessNumbered"/>
    <dgm:cxn modelId="{764C2BD9-32E9-471B-87A7-9C5071B2D4D9}" type="presParOf" srcId="{D3D59EAB-CDFF-4E06-9317-AF0A26219602}" destId="{C5C4401B-F2EF-4945-9ABC-F56DD7736399}" srcOrd="0" destOrd="0" presId="urn:microsoft.com/office/officeart/2016/7/layout/BasicLinearProcessNumbered"/>
    <dgm:cxn modelId="{F1041C9E-44C7-4569-A769-1B8040981B03}" type="presParOf" srcId="{D3D59EAB-CDFF-4E06-9317-AF0A26219602}" destId="{424CE0DA-2E48-40C5-A0A9-4B34080452C2}" srcOrd="1" destOrd="0" presId="urn:microsoft.com/office/officeart/2016/7/layout/BasicLinearProcessNumbered"/>
    <dgm:cxn modelId="{FEB49847-8D15-44D8-804C-852DE972AA21}" type="presParOf" srcId="{D3D59EAB-CDFF-4E06-9317-AF0A26219602}" destId="{B7EF8717-97F4-4F13-8AD9-746CF12BCCE6}" srcOrd="2" destOrd="0" presId="urn:microsoft.com/office/officeart/2016/7/layout/BasicLinearProcessNumbered"/>
    <dgm:cxn modelId="{C69C22F5-B553-4D5A-AD08-751C11C0671B}" type="presParOf" srcId="{D3D59EAB-CDFF-4E06-9317-AF0A26219602}" destId="{9A26E03C-8313-48E8-836C-7546415AF21C}"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2CFA16-AF6A-41FD-8C73-43EC0D20586A}" type="doc">
      <dgm:prSet loTypeId="urn:microsoft.com/office/officeart/2005/8/layout/process4" loCatId="process" qsTypeId="urn:microsoft.com/office/officeart/2005/8/quickstyle/simple1" qsCatId="simple" csTypeId="urn:microsoft.com/office/officeart/2005/8/colors/accent3_1" csCatId="accent3"/>
      <dgm:spPr/>
      <dgm:t>
        <a:bodyPr/>
        <a:lstStyle/>
        <a:p>
          <a:endParaRPr lang="en-US"/>
        </a:p>
      </dgm:t>
    </dgm:pt>
    <dgm:pt modelId="{F1350B5C-EE79-4B24-A01F-DE360DA4468E}">
      <dgm:prSet custT="1"/>
      <dgm:spPr/>
      <dgm:t>
        <a:bodyPr/>
        <a:lstStyle/>
        <a:p>
          <a:r>
            <a:rPr lang="en-US" sz="2000">
              <a:latin typeface="Amasis MT Pro" panose="02040504050005020304" pitchFamily="18" charset="0"/>
            </a:rPr>
            <a:t>Once submitted, DNHRQAC will keep the completed Section A on file for informational purposes.</a:t>
          </a:r>
        </a:p>
      </dgm:t>
    </dgm:pt>
    <dgm:pt modelId="{CB040CC0-A14F-48A3-94BB-BBE3F0B4AD76}" type="parTrans" cxnId="{F4C800B9-5A44-4AFA-8258-36350371CDD1}">
      <dgm:prSet/>
      <dgm:spPr/>
      <dgm:t>
        <a:bodyPr/>
        <a:lstStyle/>
        <a:p>
          <a:endParaRPr lang="en-US" sz="2400">
            <a:latin typeface="Amasis MT Pro" panose="02040504050005020304" pitchFamily="18" charset="0"/>
          </a:endParaRPr>
        </a:p>
      </dgm:t>
    </dgm:pt>
    <dgm:pt modelId="{B89CA8F1-DF92-40CA-98D4-354C9FF89C97}" type="sibTrans" cxnId="{F4C800B9-5A44-4AFA-8258-36350371CDD1}">
      <dgm:prSet/>
      <dgm:spPr/>
      <dgm:t>
        <a:bodyPr/>
        <a:lstStyle/>
        <a:p>
          <a:endParaRPr lang="en-US" sz="2400">
            <a:latin typeface="Amasis MT Pro" panose="02040504050005020304" pitchFamily="18" charset="0"/>
          </a:endParaRPr>
        </a:p>
      </dgm:t>
    </dgm:pt>
    <dgm:pt modelId="{4619F998-2BF0-4115-9BED-E30A690DF781}">
      <dgm:prSet custT="1"/>
      <dgm:spPr/>
      <dgm:t>
        <a:bodyPr/>
        <a:lstStyle/>
        <a:p>
          <a:r>
            <a:rPr lang="en-US" sz="2000" dirty="0">
              <a:latin typeface="Amasis MT Pro" panose="02040504050005020304" pitchFamily="18" charset="0"/>
            </a:rPr>
            <a:t>DHCQ will complete Section B within 5 working days of receipt and will forward the completed Sections A and B to the DNHRQAC.</a:t>
          </a:r>
        </a:p>
      </dgm:t>
    </dgm:pt>
    <dgm:pt modelId="{CBADC3D4-C14B-4EC3-8745-166A1C6747FA}" type="parTrans" cxnId="{6186371F-9A32-4667-A67F-70237D1FE3E2}">
      <dgm:prSet/>
      <dgm:spPr/>
      <dgm:t>
        <a:bodyPr/>
        <a:lstStyle/>
        <a:p>
          <a:endParaRPr lang="en-US" sz="2400">
            <a:latin typeface="Amasis MT Pro" panose="02040504050005020304" pitchFamily="18" charset="0"/>
          </a:endParaRPr>
        </a:p>
      </dgm:t>
    </dgm:pt>
    <dgm:pt modelId="{8D197CA5-77D2-41B1-AADF-B3076C008112}" type="sibTrans" cxnId="{6186371F-9A32-4667-A67F-70237D1FE3E2}">
      <dgm:prSet/>
      <dgm:spPr/>
      <dgm:t>
        <a:bodyPr/>
        <a:lstStyle/>
        <a:p>
          <a:endParaRPr lang="en-US" sz="2400">
            <a:latin typeface="Amasis MT Pro" panose="02040504050005020304" pitchFamily="18" charset="0"/>
          </a:endParaRPr>
        </a:p>
      </dgm:t>
    </dgm:pt>
    <dgm:pt modelId="{12A9D5C3-3E96-413C-9544-D0250FFB517A}">
      <dgm:prSet custT="1"/>
      <dgm:spPr/>
      <dgm:t>
        <a:bodyPr/>
        <a:lstStyle/>
        <a:p>
          <a:r>
            <a:rPr lang="en-US" sz="2000" dirty="0">
              <a:latin typeface="Amasis MT Pro" panose="02040504050005020304" pitchFamily="18" charset="0"/>
            </a:rPr>
            <a:t>DNHRQAC will complete review of the form within 10 working days of receipt and will respond to the facility with a copy to the DHCQ.</a:t>
          </a:r>
        </a:p>
      </dgm:t>
    </dgm:pt>
    <dgm:pt modelId="{74528A21-4C37-4BFF-B0BA-ECB864651D86}" type="parTrans" cxnId="{885F77D0-EE90-4D96-8162-AADA5B5D73EF}">
      <dgm:prSet/>
      <dgm:spPr/>
      <dgm:t>
        <a:bodyPr/>
        <a:lstStyle/>
        <a:p>
          <a:endParaRPr lang="en-US" sz="2400">
            <a:latin typeface="Amasis MT Pro" panose="02040504050005020304" pitchFamily="18" charset="0"/>
          </a:endParaRPr>
        </a:p>
      </dgm:t>
    </dgm:pt>
    <dgm:pt modelId="{9DFDFE69-9FAC-4F56-81A4-64F7AAB4D8AA}" type="sibTrans" cxnId="{885F77D0-EE90-4D96-8162-AADA5B5D73EF}">
      <dgm:prSet/>
      <dgm:spPr/>
      <dgm:t>
        <a:bodyPr/>
        <a:lstStyle/>
        <a:p>
          <a:endParaRPr lang="en-US" sz="2400">
            <a:latin typeface="Amasis MT Pro" panose="02040504050005020304" pitchFamily="18" charset="0"/>
          </a:endParaRPr>
        </a:p>
      </dgm:t>
    </dgm:pt>
    <dgm:pt modelId="{2B44CD63-50BE-4E1E-A209-4DEE73EC0AD2}" type="pres">
      <dgm:prSet presAssocID="{B82CFA16-AF6A-41FD-8C73-43EC0D20586A}" presName="Name0" presStyleCnt="0">
        <dgm:presLayoutVars>
          <dgm:dir/>
          <dgm:animLvl val="lvl"/>
          <dgm:resizeHandles val="exact"/>
        </dgm:presLayoutVars>
      </dgm:prSet>
      <dgm:spPr/>
    </dgm:pt>
    <dgm:pt modelId="{B8C4EFF5-567F-4204-91FF-1129AC50AEB1}" type="pres">
      <dgm:prSet presAssocID="{12A9D5C3-3E96-413C-9544-D0250FFB517A}" presName="boxAndChildren" presStyleCnt="0"/>
      <dgm:spPr/>
    </dgm:pt>
    <dgm:pt modelId="{CD239E9A-C509-4BD0-B9B5-79F74586DB55}" type="pres">
      <dgm:prSet presAssocID="{12A9D5C3-3E96-413C-9544-D0250FFB517A}" presName="parentTextBox" presStyleLbl="node1" presStyleIdx="0" presStyleCnt="3"/>
      <dgm:spPr/>
    </dgm:pt>
    <dgm:pt modelId="{92590C27-FE84-4F80-A6F9-45A33A8CD6F9}" type="pres">
      <dgm:prSet presAssocID="{8D197CA5-77D2-41B1-AADF-B3076C008112}" presName="sp" presStyleCnt="0"/>
      <dgm:spPr/>
    </dgm:pt>
    <dgm:pt modelId="{B84C7BDF-CBB4-4663-8DAE-C81F15365AC1}" type="pres">
      <dgm:prSet presAssocID="{4619F998-2BF0-4115-9BED-E30A690DF781}" presName="arrowAndChildren" presStyleCnt="0"/>
      <dgm:spPr/>
    </dgm:pt>
    <dgm:pt modelId="{911D4CB9-656A-48DB-9DCA-566E57DB4528}" type="pres">
      <dgm:prSet presAssocID="{4619F998-2BF0-4115-9BED-E30A690DF781}" presName="parentTextArrow" presStyleLbl="node1" presStyleIdx="1" presStyleCnt="3"/>
      <dgm:spPr/>
    </dgm:pt>
    <dgm:pt modelId="{CF3C2347-8FDC-46A6-9C15-DFBB2BA60737}" type="pres">
      <dgm:prSet presAssocID="{B89CA8F1-DF92-40CA-98D4-354C9FF89C97}" presName="sp" presStyleCnt="0"/>
      <dgm:spPr/>
    </dgm:pt>
    <dgm:pt modelId="{627C87EA-BA7A-46C4-B5D6-A683917DB935}" type="pres">
      <dgm:prSet presAssocID="{F1350B5C-EE79-4B24-A01F-DE360DA4468E}" presName="arrowAndChildren" presStyleCnt="0"/>
      <dgm:spPr/>
    </dgm:pt>
    <dgm:pt modelId="{15999CC1-AE91-4F2C-8965-488BC604D145}" type="pres">
      <dgm:prSet presAssocID="{F1350B5C-EE79-4B24-A01F-DE360DA4468E}" presName="parentTextArrow" presStyleLbl="node1" presStyleIdx="2" presStyleCnt="3" custLinFactNeighborX="230"/>
      <dgm:spPr/>
    </dgm:pt>
  </dgm:ptLst>
  <dgm:cxnLst>
    <dgm:cxn modelId="{73408701-AC8D-4C7B-B533-B8FE81EDD30C}" type="presOf" srcId="{4619F998-2BF0-4115-9BED-E30A690DF781}" destId="{911D4CB9-656A-48DB-9DCA-566E57DB4528}" srcOrd="0" destOrd="0" presId="urn:microsoft.com/office/officeart/2005/8/layout/process4"/>
    <dgm:cxn modelId="{6186371F-9A32-4667-A67F-70237D1FE3E2}" srcId="{B82CFA16-AF6A-41FD-8C73-43EC0D20586A}" destId="{4619F998-2BF0-4115-9BED-E30A690DF781}" srcOrd="1" destOrd="0" parTransId="{CBADC3D4-C14B-4EC3-8745-166A1C6747FA}" sibTransId="{8D197CA5-77D2-41B1-AADF-B3076C008112}"/>
    <dgm:cxn modelId="{AFEAFC56-0BE5-4528-A747-5AB12F948289}" type="presOf" srcId="{F1350B5C-EE79-4B24-A01F-DE360DA4468E}" destId="{15999CC1-AE91-4F2C-8965-488BC604D145}" srcOrd="0" destOrd="0" presId="urn:microsoft.com/office/officeart/2005/8/layout/process4"/>
    <dgm:cxn modelId="{EEB18BA0-7D88-4594-90C6-89F8DBD21E81}" type="presOf" srcId="{12A9D5C3-3E96-413C-9544-D0250FFB517A}" destId="{CD239E9A-C509-4BD0-B9B5-79F74586DB55}" srcOrd="0" destOrd="0" presId="urn:microsoft.com/office/officeart/2005/8/layout/process4"/>
    <dgm:cxn modelId="{CCCAE5B8-AA3B-4DE5-BC3E-B99AD05CDB52}" type="presOf" srcId="{B82CFA16-AF6A-41FD-8C73-43EC0D20586A}" destId="{2B44CD63-50BE-4E1E-A209-4DEE73EC0AD2}" srcOrd="0" destOrd="0" presId="urn:microsoft.com/office/officeart/2005/8/layout/process4"/>
    <dgm:cxn modelId="{F4C800B9-5A44-4AFA-8258-36350371CDD1}" srcId="{B82CFA16-AF6A-41FD-8C73-43EC0D20586A}" destId="{F1350B5C-EE79-4B24-A01F-DE360DA4468E}" srcOrd="0" destOrd="0" parTransId="{CB040CC0-A14F-48A3-94BB-BBE3F0B4AD76}" sibTransId="{B89CA8F1-DF92-40CA-98D4-354C9FF89C97}"/>
    <dgm:cxn modelId="{885F77D0-EE90-4D96-8162-AADA5B5D73EF}" srcId="{B82CFA16-AF6A-41FD-8C73-43EC0D20586A}" destId="{12A9D5C3-3E96-413C-9544-D0250FFB517A}" srcOrd="2" destOrd="0" parTransId="{74528A21-4C37-4BFF-B0BA-ECB864651D86}" sibTransId="{9DFDFE69-9FAC-4F56-81A4-64F7AAB4D8AA}"/>
    <dgm:cxn modelId="{96B03710-384C-46C7-8127-687EE88FFCCF}" type="presParOf" srcId="{2B44CD63-50BE-4E1E-A209-4DEE73EC0AD2}" destId="{B8C4EFF5-567F-4204-91FF-1129AC50AEB1}" srcOrd="0" destOrd="0" presId="urn:microsoft.com/office/officeart/2005/8/layout/process4"/>
    <dgm:cxn modelId="{D8883093-1234-41EE-9736-F3C38F147232}" type="presParOf" srcId="{B8C4EFF5-567F-4204-91FF-1129AC50AEB1}" destId="{CD239E9A-C509-4BD0-B9B5-79F74586DB55}" srcOrd="0" destOrd="0" presId="urn:microsoft.com/office/officeart/2005/8/layout/process4"/>
    <dgm:cxn modelId="{55FF41C9-226A-467D-BE6F-BB34F8D2D3ED}" type="presParOf" srcId="{2B44CD63-50BE-4E1E-A209-4DEE73EC0AD2}" destId="{92590C27-FE84-4F80-A6F9-45A33A8CD6F9}" srcOrd="1" destOrd="0" presId="urn:microsoft.com/office/officeart/2005/8/layout/process4"/>
    <dgm:cxn modelId="{D64F9F32-768D-4284-9A32-7DC74EAB85F9}" type="presParOf" srcId="{2B44CD63-50BE-4E1E-A209-4DEE73EC0AD2}" destId="{B84C7BDF-CBB4-4663-8DAE-C81F15365AC1}" srcOrd="2" destOrd="0" presId="urn:microsoft.com/office/officeart/2005/8/layout/process4"/>
    <dgm:cxn modelId="{55D18A3A-FC3B-4CE0-83CE-CE57C166BCE0}" type="presParOf" srcId="{B84C7BDF-CBB4-4663-8DAE-C81F15365AC1}" destId="{911D4CB9-656A-48DB-9DCA-566E57DB4528}" srcOrd="0" destOrd="0" presId="urn:microsoft.com/office/officeart/2005/8/layout/process4"/>
    <dgm:cxn modelId="{0D5C4344-C98E-48E5-B21B-C88004909B6A}" type="presParOf" srcId="{2B44CD63-50BE-4E1E-A209-4DEE73EC0AD2}" destId="{CF3C2347-8FDC-46A6-9C15-DFBB2BA60737}" srcOrd="3" destOrd="0" presId="urn:microsoft.com/office/officeart/2005/8/layout/process4"/>
    <dgm:cxn modelId="{582FDE52-FBBD-45A8-B709-7E4CDF5FCB0E}" type="presParOf" srcId="{2B44CD63-50BE-4E1E-A209-4DEE73EC0AD2}" destId="{627C87EA-BA7A-46C4-B5D6-A683917DB935}" srcOrd="4" destOrd="0" presId="urn:microsoft.com/office/officeart/2005/8/layout/process4"/>
    <dgm:cxn modelId="{AD9C6E8A-D4DA-4AA5-9CDA-29C204A01B46}" type="presParOf" srcId="{627C87EA-BA7A-46C4-B5D6-A683917DB935}" destId="{15999CC1-AE91-4F2C-8965-488BC604D145}"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BDC7DD7-CD74-4091-8501-114B0D8A12C6}"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B4F34E5-F38D-43B0-8DB4-A755ED32D54E}">
      <dgm:prSet/>
      <dgm:spPr/>
      <dgm:t>
        <a:bodyPr/>
        <a:lstStyle/>
        <a:p>
          <a:r>
            <a:rPr lang="en-US" dirty="0">
              <a:latin typeface="Amasis MT Pro" panose="02040504050005020304" pitchFamily="18" charset="0"/>
            </a:rPr>
            <a:t>A waiver is granted for a specific timeframe and the response from the DNHRQAC will include the start and end date for the waiver.</a:t>
          </a:r>
        </a:p>
      </dgm:t>
    </dgm:pt>
    <dgm:pt modelId="{68785D5D-A86F-4A17-840F-68116173B804}" type="parTrans" cxnId="{9F1FB289-82BF-4186-841A-1F97F95B8FDF}">
      <dgm:prSet/>
      <dgm:spPr/>
      <dgm:t>
        <a:bodyPr/>
        <a:lstStyle/>
        <a:p>
          <a:endParaRPr lang="en-US"/>
        </a:p>
      </dgm:t>
    </dgm:pt>
    <dgm:pt modelId="{3A145D5D-12EE-4A22-82A2-B697EA103189}" type="sibTrans" cxnId="{9F1FB289-82BF-4186-841A-1F97F95B8FDF}">
      <dgm:prSet/>
      <dgm:spPr/>
      <dgm:t>
        <a:bodyPr/>
        <a:lstStyle/>
        <a:p>
          <a:endParaRPr lang="en-US"/>
        </a:p>
      </dgm:t>
    </dgm:pt>
    <dgm:pt modelId="{39738599-F5DC-43A2-9B7D-B4123F9FDBBC}">
      <dgm:prSet/>
      <dgm:spPr/>
      <dgm:t>
        <a:bodyPr/>
        <a:lstStyle/>
        <a:p>
          <a:r>
            <a:rPr lang="en-US" dirty="0">
              <a:latin typeface="Amasis MT Pro" panose="02040504050005020304" pitchFamily="18" charset="0"/>
            </a:rPr>
            <a:t>The DHCQ has the authority to enforce staffing ratios for Skilled Nursing </a:t>
          </a:r>
          <a:r>
            <a:rPr lang="en-US">
              <a:latin typeface="Amasis MT Pro" panose="02040504050005020304" pitchFamily="18" charset="0"/>
            </a:rPr>
            <a:t>Facilities effective 1/1/2025</a:t>
          </a:r>
          <a:r>
            <a:rPr lang="en-US" dirty="0">
              <a:latin typeface="Amasis MT Pro" panose="02040504050005020304" pitchFamily="18" charset="0"/>
            </a:rPr>
            <a:t>.</a:t>
          </a:r>
        </a:p>
      </dgm:t>
    </dgm:pt>
    <dgm:pt modelId="{A349B433-D4A2-48B5-AFC8-94B3C98DB2A4}" type="parTrans" cxnId="{6B637C70-A34B-4DC3-B73F-0AB815FFFC53}">
      <dgm:prSet/>
      <dgm:spPr/>
      <dgm:t>
        <a:bodyPr/>
        <a:lstStyle/>
        <a:p>
          <a:endParaRPr lang="en-US"/>
        </a:p>
      </dgm:t>
    </dgm:pt>
    <dgm:pt modelId="{445BB38E-CE8A-46CC-A432-BCE1D7791312}" type="sibTrans" cxnId="{6B637C70-A34B-4DC3-B73F-0AB815FFFC53}">
      <dgm:prSet/>
      <dgm:spPr/>
      <dgm:t>
        <a:bodyPr/>
        <a:lstStyle/>
        <a:p>
          <a:endParaRPr lang="en-US"/>
        </a:p>
      </dgm:t>
    </dgm:pt>
    <dgm:pt modelId="{FCA26880-9BC3-4D2D-B305-B90B45661896}" type="pres">
      <dgm:prSet presAssocID="{BBDC7DD7-CD74-4091-8501-114B0D8A12C6}" presName="hierChild1" presStyleCnt="0">
        <dgm:presLayoutVars>
          <dgm:chPref val="1"/>
          <dgm:dir/>
          <dgm:animOne val="branch"/>
          <dgm:animLvl val="lvl"/>
          <dgm:resizeHandles/>
        </dgm:presLayoutVars>
      </dgm:prSet>
      <dgm:spPr/>
    </dgm:pt>
    <dgm:pt modelId="{A3A798E7-0A22-4179-A881-22219C23713F}" type="pres">
      <dgm:prSet presAssocID="{3B4F34E5-F38D-43B0-8DB4-A755ED32D54E}" presName="hierRoot1" presStyleCnt="0"/>
      <dgm:spPr/>
    </dgm:pt>
    <dgm:pt modelId="{71820570-DFFD-4876-B1E7-9D7B109488DA}" type="pres">
      <dgm:prSet presAssocID="{3B4F34E5-F38D-43B0-8DB4-A755ED32D54E}" presName="composite" presStyleCnt="0"/>
      <dgm:spPr/>
    </dgm:pt>
    <dgm:pt modelId="{C63057F0-A45E-4146-8476-3626DEF7BEED}" type="pres">
      <dgm:prSet presAssocID="{3B4F34E5-F38D-43B0-8DB4-A755ED32D54E}" presName="background" presStyleLbl="node0" presStyleIdx="0" presStyleCnt="2"/>
      <dgm:spPr/>
    </dgm:pt>
    <dgm:pt modelId="{1EF959E8-BFF2-4902-8AC0-596623D5B404}" type="pres">
      <dgm:prSet presAssocID="{3B4F34E5-F38D-43B0-8DB4-A755ED32D54E}" presName="text" presStyleLbl="fgAcc0" presStyleIdx="0" presStyleCnt="2">
        <dgm:presLayoutVars>
          <dgm:chPref val="3"/>
        </dgm:presLayoutVars>
      </dgm:prSet>
      <dgm:spPr/>
    </dgm:pt>
    <dgm:pt modelId="{137C90F3-FE53-4D2C-810D-B72912103470}" type="pres">
      <dgm:prSet presAssocID="{3B4F34E5-F38D-43B0-8DB4-A755ED32D54E}" presName="hierChild2" presStyleCnt="0"/>
      <dgm:spPr/>
    </dgm:pt>
    <dgm:pt modelId="{B5CA9869-3BB8-4E68-99B7-54B1D8D8756A}" type="pres">
      <dgm:prSet presAssocID="{39738599-F5DC-43A2-9B7D-B4123F9FDBBC}" presName="hierRoot1" presStyleCnt="0"/>
      <dgm:spPr/>
    </dgm:pt>
    <dgm:pt modelId="{C996213E-DF32-4DEE-8535-48A8F7B11971}" type="pres">
      <dgm:prSet presAssocID="{39738599-F5DC-43A2-9B7D-B4123F9FDBBC}" presName="composite" presStyleCnt="0"/>
      <dgm:spPr/>
    </dgm:pt>
    <dgm:pt modelId="{32D2313E-7D0C-426C-A116-D5A55776CF18}" type="pres">
      <dgm:prSet presAssocID="{39738599-F5DC-43A2-9B7D-B4123F9FDBBC}" presName="background" presStyleLbl="node0" presStyleIdx="1" presStyleCnt="2"/>
      <dgm:spPr/>
    </dgm:pt>
    <dgm:pt modelId="{1EF067AD-A0DE-4A89-B689-5DD1923D8577}" type="pres">
      <dgm:prSet presAssocID="{39738599-F5DC-43A2-9B7D-B4123F9FDBBC}" presName="text" presStyleLbl="fgAcc0" presStyleIdx="1" presStyleCnt="2">
        <dgm:presLayoutVars>
          <dgm:chPref val="3"/>
        </dgm:presLayoutVars>
      </dgm:prSet>
      <dgm:spPr/>
    </dgm:pt>
    <dgm:pt modelId="{EBEBAC66-AFD4-4415-9D87-6916A164BDC5}" type="pres">
      <dgm:prSet presAssocID="{39738599-F5DC-43A2-9B7D-B4123F9FDBBC}" presName="hierChild2" presStyleCnt="0"/>
      <dgm:spPr/>
    </dgm:pt>
  </dgm:ptLst>
  <dgm:cxnLst>
    <dgm:cxn modelId="{C6415919-3255-4C72-AF97-2A214AF953D5}" type="presOf" srcId="{3B4F34E5-F38D-43B0-8DB4-A755ED32D54E}" destId="{1EF959E8-BFF2-4902-8AC0-596623D5B404}" srcOrd="0" destOrd="0" presId="urn:microsoft.com/office/officeart/2005/8/layout/hierarchy1"/>
    <dgm:cxn modelId="{961B5F20-7A94-463C-A7C7-46271FBE41C3}" type="presOf" srcId="{39738599-F5DC-43A2-9B7D-B4123F9FDBBC}" destId="{1EF067AD-A0DE-4A89-B689-5DD1923D8577}" srcOrd="0" destOrd="0" presId="urn:microsoft.com/office/officeart/2005/8/layout/hierarchy1"/>
    <dgm:cxn modelId="{6B637C70-A34B-4DC3-B73F-0AB815FFFC53}" srcId="{BBDC7DD7-CD74-4091-8501-114B0D8A12C6}" destId="{39738599-F5DC-43A2-9B7D-B4123F9FDBBC}" srcOrd="1" destOrd="0" parTransId="{A349B433-D4A2-48B5-AFC8-94B3C98DB2A4}" sibTransId="{445BB38E-CE8A-46CC-A432-BCE1D7791312}"/>
    <dgm:cxn modelId="{9F1FB289-82BF-4186-841A-1F97F95B8FDF}" srcId="{BBDC7DD7-CD74-4091-8501-114B0D8A12C6}" destId="{3B4F34E5-F38D-43B0-8DB4-A755ED32D54E}" srcOrd="0" destOrd="0" parTransId="{68785D5D-A86F-4A17-840F-68116173B804}" sibTransId="{3A145D5D-12EE-4A22-82A2-B697EA103189}"/>
    <dgm:cxn modelId="{0AA3C6EE-69AA-4AC6-867B-8C902DC2DDED}" type="presOf" srcId="{BBDC7DD7-CD74-4091-8501-114B0D8A12C6}" destId="{FCA26880-9BC3-4D2D-B305-B90B45661896}" srcOrd="0" destOrd="0" presId="urn:microsoft.com/office/officeart/2005/8/layout/hierarchy1"/>
    <dgm:cxn modelId="{0F7302F9-BC4A-47A6-827B-E71D284675A3}" type="presParOf" srcId="{FCA26880-9BC3-4D2D-B305-B90B45661896}" destId="{A3A798E7-0A22-4179-A881-22219C23713F}" srcOrd="0" destOrd="0" presId="urn:microsoft.com/office/officeart/2005/8/layout/hierarchy1"/>
    <dgm:cxn modelId="{61198C1C-B664-4B3A-B2EA-99309D27CBF6}" type="presParOf" srcId="{A3A798E7-0A22-4179-A881-22219C23713F}" destId="{71820570-DFFD-4876-B1E7-9D7B109488DA}" srcOrd="0" destOrd="0" presId="urn:microsoft.com/office/officeart/2005/8/layout/hierarchy1"/>
    <dgm:cxn modelId="{6AB0F822-B2A8-4A19-9879-39B042199750}" type="presParOf" srcId="{71820570-DFFD-4876-B1E7-9D7B109488DA}" destId="{C63057F0-A45E-4146-8476-3626DEF7BEED}" srcOrd="0" destOrd="0" presId="urn:microsoft.com/office/officeart/2005/8/layout/hierarchy1"/>
    <dgm:cxn modelId="{1D3D879B-32A5-44CE-8140-A8462113D55C}" type="presParOf" srcId="{71820570-DFFD-4876-B1E7-9D7B109488DA}" destId="{1EF959E8-BFF2-4902-8AC0-596623D5B404}" srcOrd="1" destOrd="0" presId="urn:microsoft.com/office/officeart/2005/8/layout/hierarchy1"/>
    <dgm:cxn modelId="{522D3B77-6170-44F0-9502-D52B47649804}" type="presParOf" srcId="{A3A798E7-0A22-4179-A881-22219C23713F}" destId="{137C90F3-FE53-4D2C-810D-B72912103470}" srcOrd="1" destOrd="0" presId="urn:microsoft.com/office/officeart/2005/8/layout/hierarchy1"/>
    <dgm:cxn modelId="{B0CFE6D9-844A-4C70-AC28-3332EF0328F9}" type="presParOf" srcId="{FCA26880-9BC3-4D2D-B305-B90B45661896}" destId="{B5CA9869-3BB8-4E68-99B7-54B1D8D8756A}" srcOrd="1" destOrd="0" presId="urn:microsoft.com/office/officeart/2005/8/layout/hierarchy1"/>
    <dgm:cxn modelId="{A732370F-3DC3-4475-8AB1-13F002E2B423}" type="presParOf" srcId="{B5CA9869-3BB8-4E68-99B7-54B1D8D8756A}" destId="{C996213E-DF32-4DEE-8535-48A8F7B11971}" srcOrd="0" destOrd="0" presId="urn:microsoft.com/office/officeart/2005/8/layout/hierarchy1"/>
    <dgm:cxn modelId="{C3E8F9E8-3631-4B5C-A7DC-6F91230F5F71}" type="presParOf" srcId="{C996213E-DF32-4DEE-8535-48A8F7B11971}" destId="{32D2313E-7D0C-426C-A116-D5A55776CF18}" srcOrd="0" destOrd="0" presId="urn:microsoft.com/office/officeart/2005/8/layout/hierarchy1"/>
    <dgm:cxn modelId="{DD7A7B53-C83C-49C0-A7CD-1DF67503DEDF}" type="presParOf" srcId="{C996213E-DF32-4DEE-8535-48A8F7B11971}" destId="{1EF067AD-A0DE-4A89-B689-5DD1923D8577}" srcOrd="1" destOrd="0" presId="urn:microsoft.com/office/officeart/2005/8/layout/hierarchy1"/>
    <dgm:cxn modelId="{CBC5D01B-F110-4466-9E12-BA7FAAD1D549}" type="presParOf" srcId="{B5CA9869-3BB8-4E68-99B7-54B1D8D8756A}" destId="{EBEBAC66-AFD4-4415-9D87-6916A164BDC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29DB42-6684-49A7-A8A1-CBAD22D7378F}"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D34F555B-E442-4D08-911A-8A9F7EEDF6A2}">
      <dgm:prSet/>
      <dgm:spPr/>
      <dgm:t>
        <a:bodyPr/>
        <a:lstStyle/>
        <a:p>
          <a:r>
            <a:rPr lang="en-US" dirty="0">
              <a:latin typeface="Amasis MT Pro" panose="02040504050005020304" pitchFamily="18" charset="0"/>
            </a:rPr>
            <a:t>Waivers may be granted by the DNHRQAC for </a:t>
          </a:r>
          <a:r>
            <a:rPr lang="en-US" u="sng" dirty="0">
              <a:latin typeface="Amasis MT Pro" panose="02040504050005020304" pitchFamily="18" charset="0"/>
            </a:rPr>
            <a:t>staffing ratios only</a:t>
          </a:r>
          <a:r>
            <a:rPr lang="en-US" dirty="0">
              <a:latin typeface="Amasis MT Pro" panose="02040504050005020304" pitchFamily="18" charset="0"/>
            </a:rPr>
            <a:t>.  Facilities must continue to meet the required hours per resident per day (HPRD) of care.</a:t>
          </a:r>
        </a:p>
      </dgm:t>
    </dgm:pt>
    <dgm:pt modelId="{30E47CC2-1FFB-41B3-A6D1-C8F36D020384}" type="parTrans" cxnId="{3CC92825-F12C-4F40-A387-CAB21B6BD8F7}">
      <dgm:prSet/>
      <dgm:spPr/>
      <dgm:t>
        <a:bodyPr/>
        <a:lstStyle/>
        <a:p>
          <a:endParaRPr lang="en-US"/>
        </a:p>
      </dgm:t>
    </dgm:pt>
    <dgm:pt modelId="{F4F6EBAE-8ADE-4F33-8199-66E0E0316858}" type="sibTrans" cxnId="{3CC92825-F12C-4F40-A387-CAB21B6BD8F7}">
      <dgm:prSet/>
      <dgm:spPr/>
      <dgm:t>
        <a:bodyPr/>
        <a:lstStyle/>
        <a:p>
          <a:endParaRPr lang="en-US"/>
        </a:p>
      </dgm:t>
    </dgm:pt>
    <dgm:pt modelId="{4D1A12D8-68DC-4F0B-811F-3E33624C2D0B}">
      <dgm:prSet/>
      <dgm:spPr/>
      <dgm:t>
        <a:bodyPr/>
        <a:lstStyle/>
        <a:p>
          <a:r>
            <a:rPr lang="en-US" dirty="0">
              <a:latin typeface="Amasis MT Pro" panose="02040504050005020304" pitchFamily="18" charset="0"/>
            </a:rPr>
            <a:t>The facility must continue to provide adequate staffing to meet the individualized needs of each facility resident.</a:t>
          </a:r>
        </a:p>
      </dgm:t>
    </dgm:pt>
    <dgm:pt modelId="{9B0E170D-DFBA-4FC5-9448-AB4CFAC35092}" type="parTrans" cxnId="{5F8D394C-122D-4F4E-A129-191C31347777}">
      <dgm:prSet/>
      <dgm:spPr/>
      <dgm:t>
        <a:bodyPr/>
        <a:lstStyle/>
        <a:p>
          <a:endParaRPr lang="en-US"/>
        </a:p>
      </dgm:t>
    </dgm:pt>
    <dgm:pt modelId="{A6A13BF4-A5D6-46B1-97AC-DC22434682DC}" type="sibTrans" cxnId="{5F8D394C-122D-4F4E-A129-191C31347777}">
      <dgm:prSet/>
      <dgm:spPr/>
      <dgm:t>
        <a:bodyPr/>
        <a:lstStyle/>
        <a:p>
          <a:endParaRPr lang="en-US"/>
        </a:p>
      </dgm:t>
    </dgm:pt>
    <dgm:pt modelId="{E577597A-99E3-4815-9F80-57BC98542CB3}" type="pres">
      <dgm:prSet presAssocID="{AB29DB42-6684-49A7-A8A1-CBAD22D7378F}" presName="hierChild1" presStyleCnt="0">
        <dgm:presLayoutVars>
          <dgm:chPref val="1"/>
          <dgm:dir/>
          <dgm:animOne val="branch"/>
          <dgm:animLvl val="lvl"/>
          <dgm:resizeHandles/>
        </dgm:presLayoutVars>
      </dgm:prSet>
      <dgm:spPr/>
    </dgm:pt>
    <dgm:pt modelId="{8C96DD6C-592D-46FD-AA04-D5728B151445}" type="pres">
      <dgm:prSet presAssocID="{D34F555B-E442-4D08-911A-8A9F7EEDF6A2}" presName="hierRoot1" presStyleCnt="0"/>
      <dgm:spPr/>
    </dgm:pt>
    <dgm:pt modelId="{827FC8BE-7385-4A45-A0AA-9951C93368A0}" type="pres">
      <dgm:prSet presAssocID="{D34F555B-E442-4D08-911A-8A9F7EEDF6A2}" presName="composite" presStyleCnt="0"/>
      <dgm:spPr/>
    </dgm:pt>
    <dgm:pt modelId="{90735A7F-20C3-4E7A-AAC0-7D67A02D96BA}" type="pres">
      <dgm:prSet presAssocID="{D34F555B-E442-4D08-911A-8A9F7EEDF6A2}" presName="background" presStyleLbl="node0" presStyleIdx="0" presStyleCnt="2"/>
      <dgm:spPr/>
    </dgm:pt>
    <dgm:pt modelId="{FFB2812C-4C07-42E3-B5F4-AB69D6D1B0F4}" type="pres">
      <dgm:prSet presAssocID="{D34F555B-E442-4D08-911A-8A9F7EEDF6A2}" presName="text" presStyleLbl="fgAcc0" presStyleIdx="0" presStyleCnt="2">
        <dgm:presLayoutVars>
          <dgm:chPref val="3"/>
        </dgm:presLayoutVars>
      </dgm:prSet>
      <dgm:spPr/>
    </dgm:pt>
    <dgm:pt modelId="{E1758A53-01E7-4987-ADA9-68A21F430E67}" type="pres">
      <dgm:prSet presAssocID="{D34F555B-E442-4D08-911A-8A9F7EEDF6A2}" presName="hierChild2" presStyleCnt="0"/>
      <dgm:spPr/>
    </dgm:pt>
    <dgm:pt modelId="{F03AB77D-9BF8-4023-B8D0-18ECAC3F5444}" type="pres">
      <dgm:prSet presAssocID="{4D1A12D8-68DC-4F0B-811F-3E33624C2D0B}" presName="hierRoot1" presStyleCnt="0"/>
      <dgm:spPr/>
    </dgm:pt>
    <dgm:pt modelId="{2A33417C-15D2-48E1-9A6D-5982E51B4C63}" type="pres">
      <dgm:prSet presAssocID="{4D1A12D8-68DC-4F0B-811F-3E33624C2D0B}" presName="composite" presStyleCnt="0"/>
      <dgm:spPr/>
    </dgm:pt>
    <dgm:pt modelId="{477E7FD0-84E9-4E3B-B657-A94572DF328A}" type="pres">
      <dgm:prSet presAssocID="{4D1A12D8-68DC-4F0B-811F-3E33624C2D0B}" presName="background" presStyleLbl="node0" presStyleIdx="1" presStyleCnt="2"/>
      <dgm:spPr/>
    </dgm:pt>
    <dgm:pt modelId="{D52DD6BF-B0C5-4C27-88A5-10406CA54943}" type="pres">
      <dgm:prSet presAssocID="{4D1A12D8-68DC-4F0B-811F-3E33624C2D0B}" presName="text" presStyleLbl="fgAcc0" presStyleIdx="1" presStyleCnt="2">
        <dgm:presLayoutVars>
          <dgm:chPref val="3"/>
        </dgm:presLayoutVars>
      </dgm:prSet>
      <dgm:spPr/>
    </dgm:pt>
    <dgm:pt modelId="{3B091C40-A0FD-4F89-9740-484F0F870263}" type="pres">
      <dgm:prSet presAssocID="{4D1A12D8-68DC-4F0B-811F-3E33624C2D0B}" presName="hierChild2" presStyleCnt="0"/>
      <dgm:spPr/>
    </dgm:pt>
  </dgm:ptLst>
  <dgm:cxnLst>
    <dgm:cxn modelId="{2A81E821-0759-4C18-8BA6-9D0DE5B64486}" type="presOf" srcId="{AB29DB42-6684-49A7-A8A1-CBAD22D7378F}" destId="{E577597A-99E3-4815-9F80-57BC98542CB3}" srcOrd="0" destOrd="0" presId="urn:microsoft.com/office/officeart/2005/8/layout/hierarchy1"/>
    <dgm:cxn modelId="{3CC92825-F12C-4F40-A387-CAB21B6BD8F7}" srcId="{AB29DB42-6684-49A7-A8A1-CBAD22D7378F}" destId="{D34F555B-E442-4D08-911A-8A9F7EEDF6A2}" srcOrd="0" destOrd="0" parTransId="{30E47CC2-1FFB-41B3-A6D1-C8F36D020384}" sibTransId="{F4F6EBAE-8ADE-4F33-8199-66E0E0316858}"/>
    <dgm:cxn modelId="{5F8D394C-122D-4F4E-A129-191C31347777}" srcId="{AB29DB42-6684-49A7-A8A1-CBAD22D7378F}" destId="{4D1A12D8-68DC-4F0B-811F-3E33624C2D0B}" srcOrd="1" destOrd="0" parTransId="{9B0E170D-DFBA-4FC5-9448-AB4CFAC35092}" sibTransId="{A6A13BF4-A5D6-46B1-97AC-DC22434682DC}"/>
    <dgm:cxn modelId="{7F268B7D-57F6-4D71-85E9-D86785F35C2E}" type="presOf" srcId="{D34F555B-E442-4D08-911A-8A9F7EEDF6A2}" destId="{FFB2812C-4C07-42E3-B5F4-AB69D6D1B0F4}" srcOrd="0" destOrd="0" presId="urn:microsoft.com/office/officeart/2005/8/layout/hierarchy1"/>
    <dgm:cxn modelId="{75EFB8C1-3818-4A90-87ED-909B3C51909B}" type="presOf" srcId="{4D1A12D8-68DC-4F0B-811F-3E33624C2D0B}" destId="{D52DD6BF-B0C5-4C27-88A5-10406CA54943}" srcOrd="0" destOrd="0" presId="urn:microsoft.com/office/officeart/2005/8/layout/hierarchy1"/>
    <dgm:cxn modelId="{AE0EAFF6-CF2E-49B9-955B-6859241D36FB}" type="presParOf" srcId="{E577597A-99E3-4815-9F80-57BC98542CB3}" destId="{8C96DD6C-592D-46FD-AA04-D5728B151445}" srcOrd="0" destOrd="0" presId="urn:microsoft.com/office/officeart/2005/8/layout/hierarchy1"/>
    <dgm:cxn modelId="{DCFF016D-58E5-41E9-B125-0EE94695694B}" type="presParOf" srcId="{8C96DD6C-592D-46FD-AA04-D5728B151445}" destId="{827FC8BE-7385-4A45-A0AA-9951C93368A0}" srcOrd="0" destOrd="0" presId="urn:microsoft.com/office/officeart/2005/8/layout/hierarchy1"/>
    <dgm:cxn modelId="{7B4F1FA7-416F-4975-A444-C5412A6C55C9}" type="presParOf" srcId="{827FC8BE-7385-4A45-A0AA-9951C93368A0}" destId="{90735A7F-20C3-4E7A-AAC0-7D67A02D96BA}" srcOrd="0" destOrd="0" presId="urn:microsoft.com/office/officeart/2005/8/layout/hierarchy1"/>
    <dgm:cxn modelId="{1355FE46-A9BB-43E8-A55D-ADB0FF96EB4E}" type="presParOf" srcId="{827FC8BE-7385-4A45-A0AA-9951C93368A0}" destId="{FFB2812C-4C07-42E3-B5F4-AB69D6D1B0F4}" srcOrd="1" destOrd="0" presId="urn:microsoft.com/office/officeart/2005/8/layout/hierarchy1"/>
    <dgm:cxn modelId="{EA94BBAC-EA6E-490F-95DF-06C493CD80E4}" type="presParOf" srcId="{8C96DD6C-592D-46FD-AA04-D5728B151445}" destId="{E1758A53-01E7-4987-ADA9-68A21F430E67}" srcOrd="1" destOrd="0" presId="urn:microsoft.com/office/officeart/2005/8/layout/hierarchy1"/>
    <dgm:cxn modelId="{80580B8B-D658-46CA-A48F-A68CD827D11D}" type="presParOf" srcId="{E577597A-99E3-4815-9F80-57BC98542CB3}" destId="{F03AB77D-9BF8-4023-B8D0-18ECAC3F5444}" srcOrd="1" destOrd="0" presId="urn:microsoft.com/office/officeart/2005/8/layout/hierarchy1"/>
    <dgm:cxn modelId="{47367997-EDC3-40AF-88D6-E015788A5ECC}" type="presParOf" srcId="{F03AB77D-9BF8-4023-B8D0-18ECAC3F5444}" destId="{2A33417C-15D2-48E1-9A6D-5982E51B4C63}" srcOrd="0" destOrd="0" presId="urn:microsoft.com/office/officeart/2005/8/layout/hierarchy1"/>
    <dgm:cxn modelId="{C44B8E5D-7C54-4C0F-B2FC-D2EBB288B91D}" type="presParOf" srcId="{2A33417C-15D2-48E1-9A6D-5982E51B4C63}" destId="{477E7FD0-84E9-4E3B-B657-A94572DF328A}" srcOrd="0" destOrd="0" presId="urn:microsoft.com/office/officeart/2005/8/layout/hierarchy1"/>
    <dgm:cxn modelId="{363CCA8F-E9F3-46E7-AFC3-E97E131AE5C8}" type="presParOf" srcId="{2A33417C-15D2-48E1-9A6D-5982E51B4C63}" destId="{D52DD6BF-B0C5-4C27-88A5-10406CA54943}" srcOrd="1" destOrd="0" presId="urn:microsoft.com/office/officeart/2005/8/layout/hierarchy1"/>
    <dgm:cxn modelId="{DA0CEA47-7E03-4B59-856C-3FEC68F37D47}" type="presParOf" srcId="{F03AB77D-9BF8-4023-B8D0-18ECAC3F5444}" destId="{3B091C40-A0FD-4F89-9740-484F0F870263}"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AB2A7C-6E1D-45B7-A85B-5611A2EC3EDE}">
      <dsp:nvSpPr>
        <dsp:cNvPr id="0" name=""/>
        <dsp:cNvSpPr/>
      </dsp:nvSpPr>
      <dsp:spPr>
        <a:xfrm>
          <a:off x="0" y="724146"/>
          <a:ext cx="6400401" cy="176826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D67381-67BD-43F6-A58C-0D5522CA6ABE}">
      <dsp:nvSpPr>
        <dsp:cNvPr id="0" name=""/>
        <dsp:cNvSpPr/>
      </dsp:nvSpPr>
      <dsp:spPr>
        <a:xfrm>
          <a:off x="534900" y="1122006"/>
          <a:ext cx="972545" cy="97254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082898E-FD38-428D-A0B7-1EB47FAC2D18}">
      <dsp:nvSpPr>
        <dsp:cNvPr id="0" name=""/>
        <dsp:cNvSpPr/>
      </dsp:nvSpPr>
      <dsp:spPr>
        <a:xfrm>
          <a:off x="2042345" y="724146"/>
          <a:ext cx="4358055" cy="1768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141" tIns="187141" rIns="187141" bIns="187141" numCol="1" spcCol="1270" anchor="ctr" anchorCtr="0">
          <a:noAutofit/>
        </a:bodyPr>
        <a:lstStyle/>
        <a:p>
          <a:pPr marL="0" lvl="0" indent="0" algn="l" defTabSz="1422400">
            <a:lnSpc>
              <a:spcPct val="90000"/>
            </a:lnSpc>
            <a:spcBef>
              <a:spcPct val="0"/>
            </a:spcBef>
            <a:spcAft>
              <a:spcPct val="35000"/>
            </a:spcAft>
            <a:buNone/>
          </a:pPr>
          <a:r>
            <a:rPr lang="en-US" sz="3200" u="none" kern="1200" dirty="0">
              <a:latin typeface="Amasis MT Pro Black" panose="02040A04050005020304" pitchFamily="18" charset="0"/>
            </a:rPr>
            <a:t>DISCLAIMER</a:t>
          </a:r>
        </a:p>
      </dsp:txBody>
      <dsp:txXfrm>
        <a:off x="2042345" y="724146"/>
        <a:ext cx="4358055" cy="1768264"/>
      </dsp:txXfrm>
    </dsp:sp>
    <dsp:sp modelId="{AE8FF7D7-050E-429E-907D-5439940B992A}">
      <dsp:nvSpPr>
        <dsp:cNvPr id="0" name=""/>
        <dsp:cNvSpPr/>
      </dsp:nvSpPr>
      <dsp:spPr>
        <a:xfrm>
          <a:off x="0" y="2896585"/>
          <a:ext cx="6400401" cy="176826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32B966-73AD-4A11-BE34-BCA06AD77B22}">
      <dsp:nvSpPr>
        <dsp:cNvPr id="0" name=""/>
        <dsp:cNvSpPr/>
      </dsp:nvSpPr>
      <dsp:spPr>
        <a:xfrm>
          <a:off x="534900" y="3294445"/>
          <a:ext cx="972545" cy="97254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4942126-468F-44CD-A6D0-B4B947B4389E}">
      <dsp:nvSpPr>
        <dsp:cNvPr id="0" name=""/>
        <dsp:cNvSpPr/>
      </dsp:nvSpPr>
      <dsp:spPr>
        <a:xfrm>
          <a:off x="2042345" y="2896585"/>
          <a:ext cx="4358055" cy="1768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141" tIns="187141" rIns="187141" bIns="187141" numCol="1" spcCol="1270" anchor="ctr" anchorCtr="0">
          <a:noAutofit/>
        </a:bodyPr>
        <a:lstStyle/>
        <a:p>
          <a:pPr marL="0" lvl="0" indent="0" algn="l" defTabSz="889000">
            <a:lnSpc>
              <a:spcPct val="90000"/>
            </a:lnSpc>
            <a:spcBef>
              <a:spcPct val="0"/>
            </a:spcBef>
            <a:spcAft>
              <a:spcPct val="35000"/>
            </a:spcAft>
            <a:buNone/>
          </a:pPr>
          <a:r>
            <a:rPr lang="en-US" sz="2000" kern="1200" dirty="0">
              <a:latin typeface="Amasis MT Pro" panose="02040504050005020304" pitchFamily="18" charset="0"/>
            </a:rPr>
            <a:t>This training resource has been developed based on Delaware Code, current as of October 1, 2024, and is subject to change in response to State and/or Federal legislation.</a:t>
          </a:r>
        </a:p>
      </dsp:txBody>
      <dsp:txXfrm>
        <a:off x="2042345" y="2896585"/>
        <a:ext cx="4358055" cy="17682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1C870B-DF61-4A50-B35B-8A227CC4857D}">
      <dsp:nvSpPr>
        <dsp:cNvPr id="0" name=""/>
        <dsp:cNvSpPr/>
      </dsp:nvSpPr>
      <dsp:spPr>
        <a:xfrm>
          <a:off x="0" y="0"/>
          <a:ext cx="9652662" cy="543661"/>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latin typeface="Amasis MT Pro" panose="02040504050005020304" pitchFamily="18" charset="0"/>
            </a:rPr>
            <a:t>The staff waiver application is for use by skilled nursing facilities only.</a:t>
          </a:r>
        </a:p>
      </dsp:txBody>
      <dsp:txXfrm>
        <a:off x="26539" y="26539"/>
        <a:ext cx="9599584" cy="490583"/>
      </dsp:txXfrm>
    </dsp:sp>
    <dsp:sp modelId="{8C146F85-D261-49AB-8EFB-1546CD1A6A45}">
      <dsp:nvSpPr>
        <dsp:cNvPr id="0" name=""/>
        <dsp:cNvSpPr/>
      </dsp:nvSpPr>
      <dsp:spPr>
        <a:xfrm>
          <a:off x="0" y="564710"/>
          <a:ext cx="10972800" cy="974025"/>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masis MT Pro" panose="02040504050005020304" pitchFamily="18" charset="0"/>
            </a:rPr>
            <a:t>In May 2023, the Joint Finance Committee added the following language to the Budget Epilogue: Section 187.  “Long-term care facilities must continue to provide 3.28 hours of direct care per resident per day.  However, the staffing ratios required in </a:t>
          </a:r>
          <a:r>
            <a:rPr lang="en-US" sz="1800" b="1" kern="1200" dirty="0">
              <a:latin typeface="Amasis MT Pro" panose="02040504050005020304" pitchFamily="18" charset="0"/>
            </a:rPr>
            <a:t>16 </a:t>
          </a:r>
          <a:r>
            <a:rPr lang="en-US" sz="1800" b="1" kern="1200" dirty="0" err="1">
              <a:latin typeface="Amasis MT Pro" panose="02040504050005020304" pitchFamily="18" charset="0"/>
            </a:rPr>
            <a:t>Del.C</a:t>
          </a:r>
          <a:r>
            <a:rPr lang="en-US" sz="1800" b="1" kern="1200" dirty="0">
              <a:latin typeface="Amasis MT Pro" panose="02040504050005020304" pitchFamily="18" charset="0"/>
            </a:rPr>
            <a:t>. </a:t>
          </a:r>
          <a:r>
            <a:rPr lang="en-US" sz="1800" kern="1200" dirty="0">
              <a:latin typeface="Amasis MT Pro" panose="02040504050005020304" pitchFamily="18" charset="0"/>
            </a:rPr>
            <a:t>§1162 are hereby suspended until July 1, 2024.”</a:t>
          </a:r>
        </a:p>
      </dsp:txBody>
      <dsp:txXfrm>
        <a:off x="47548" y="612258"/>
        <a:ext cx="10877704" cy="878929"/>
      </dsp:txXfrm>
    </dsp:sp>
    <dsp:sp modelId="{B5DDB793-7BC2-46E6-8086-D7CAFB22B136}">
      <dsp:nvSpPr>
        <dsp:cNvPr id="0" name=""/>
        <dsp:cNvSpPr/>
      </dsp:nvSpPr>
      <dsp:spPr>
        <a:xfrm>
          <a:off x="0" y="1553135"/>
          <a:ext cx="10972800" cy="974025"/>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masis MT Pro" panose="02040504050005020304" pitchFamily="18" charset="0"/>
            </a:rPr>
            <a:t>In June 2024, the Joint Finance Committee added the following language to the Budge Epilogue: Section 192. "Long-term care facilities must continue to provide 3.28 hours of direct care per resident per day. However, the staffing ratios required in </a:t>
          </a:r>
          <a:r>
            <a:rPr lang="en-US" sz="1800" b="1" kern="1200" dirty="0">
              <a:latin typeface="Amasis MT Pro" panose="02040504050005020304" pitchFamily="18" charset="0"/>
            </a:rPr>
            <a:t>16 Del. C. </a:t>
          </a:r>
          <a:r>
            <a:rPr lang="en-US" sz="1800" kern="1200" dirty="0">
              <a:latin typeface="Amasis MT Pro" panose="02040504050005020304" pitchFamily="18" charset="0"/>
            </a:rPr>
            <a:t>§ 1162 are hereby suspended until </a:t>
          </a:r>
          <a:r>
            <a:rPr lang="en-US" sz="1800" strike="sngStrike" kern="1200" dirty="0">
              <a:latin typeface="Amasis MT Pro" panose="02040504050005020304" pitchFamily="18" charset="0"/>
            </a:rPr>
            <a:t>July</a:t>
          </a:r>
          <a:r>
            <a:rPr lang="en-US" sz="1800" kern="1200" dirty="0">
              <a:latin typeface="Amasis MT Pro" panose="02040504050005020304" pitchFamily="18" charset="0"/>
            </a:rPr>
            <a:t> January 1, </a:t>
          </a:r>
          <a:r>
            <a:rPr lang="en-US" sz="1800" strike="sngStrike" kern="1200" dirty="0">
              <a:latin typeface="Amasis MT Pro" panose="02040504050005020304" pitchFamily="18" charset="0"/>
            </a:rPr>
            <a:t>2024 </a:t>
          </a:r>
          <a:r>
            <a:rPr lang="en-US" sz="1800" kern="1200" dirty="0">
              <a:latin typeface="Amasis MT Pro" panose="02040504050005020304" pitchFamily="18" charset="0"/>
            </a:rPr>
            <a:t>2025."</a:t>
          </a:r>
        </a:p>
      </dsp:txBody>
      <dsp:txXfrm>
        <a:off x="47548" y="1600683"/>
        <a:ext cx="10877704" cy="878929"/>
      </dsp:txXfrm>
    </dsp:sp>
    <dsp:sp modelId="{264BE3A6-F687-47CC-A72C-0CCFD8E106FD}">
      <dsp:nvSpPr>
        <dsp:cNvPr id="0" name=""/>
        <dsp:cNvSpPr/>
      </dsp:nvSpPr>
      <dsp:spPr>
        <a:xfrm>
          <a:off x="0" y="2541560"/>
          <a:ext cx="10972800" cy="974025"/>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masis MT Pro" panose="02040504050005020304" pitchFamily="18" charset="0"/>
            </a:rPr>
            <a:t>Effective 1/1/2025, the blanket staffing ratio waivers granted through State Budget Epilogue Language in 2023 and 2024 will no longer be effective.</a:t>
          </a:r>
        </a:p>
      </dsp:txBody>
      <dsp:txXfrm>
        <a:off x="47548" y="2589108"/>
        <a:ext cx="10877704" cy="878929"/>
      </dsp:txXfrm>
    </dsp:sp>
    <dsp:sp modelId="{023D4F3C-3D2E-4DD4-BAE5-F217F2F9AFFA}">
      <dsp:nvSpPr>
        <dsp:cNvPr id="0" name=""/>
        <dsp:cNvSpPr/>
      </dsp:nvSpPr>
      <dsp:spPr>
        <a:xfrm>
          <a:off x="0" y="3529985"/>
          <a:ext cx="10972800" cy="974025"/>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masis MT Pro" panose="02040504050005020304" pitchFamily="18" charset="0"/>
            </a:rPr>
            <a:t>The Delaware Nursing Home Residents Quality Assurance Commission will have the authority to grant such waivers to an individual facility based on an application submitted by the facility.</a:t>
          </a:r>
        </a:p>
      </dsp:txBody>
      <dsp:txXfrm>
        <a:off x="47548" y="3577533"/>
        <a:ext cx="10877704" cy="8789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1F9D1B-1D42-4A58-A422-6AB4B82E905F}">
      <dsp:nvSpPr>
        <dsp:cNvPr id="0" name=""/>
        <dsp:cNvSpPr/>
      </dsp:nvSpPr>
      <dsp:spPr>
        <a:xfrm>
          <a:off x="0" y="0"/>
          <a:ext cx="3238500" cy="347186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2486" tIns="330200" rIns="252486" bIns="330200" numCol="1" spcCol="1270" anchor="t" anchorCtr="0">
          <a:noAutofit/>
        </a:bodyPr>
        <a:lstStyle/>
        <a:p>
          <a:pPr marL="0" lvl="0" indent="0" algn="ctr" defTabSz="1111250">
            <a:lnSpc>
              <a:spcPct val="90000"/>
            </a:lnSpc>
            <a:spcBef>
              <a:spcPct val="0"/>
            </a:spcBef>
            <a:spcAft>
              <a:spcPct val="35000"/>
            </a:spcAft>
            <a:buNone/>
          </a:pPr>
          <a:r>
            <a:rPr lang="en-US" sz="2500" kern="1200" dirty="0">
              <a:latin typeface="Amasis MT Pro" panose="02040504050005020304" pitchFamily="18" charset="0"/>
            </a:rPr>
            <a:t>Facility completes Section A and submits to DHCQ &amp; DNHRQAC.</a:t>
          </a:r>
        </a:p>
      </dsp:txBody>
      <dsp:txXfrm>
        <a:off x="0" y="1319307"/>
        <a:ext cx="3238500" cy="2083117"/>
      </dsp:txXfrm>
    </dsp:sp>
    <dsp:sp modelId="{C66A4152-DAE7-4AD9-B258-6025C28EE359}">
      <dsp:nvSpPr>
        <dsp:cNvPr id="0" name=""/>
        <dsp:cNvSpPr/>
      </dsp:nvSpPr>
      <dsp:spPr>
        <a:xfrm>
          <a:off x="1098470" y="347186"/>
          <a:ext cx="1041558" cy="1041558"/>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04" tIns="12700" rIns="81204"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51003" y="499719"/>
        <a:ext cx="736492" cy="736492"/>
      </dsp:txXfrm>
    </dsp:sp>
    <dsp:sp modelId="{4CBAEE1D-934A-42AE-B9D0-60F6BDCDC848}">
      <dsp:nvSpPr>
        <dsp:cNvPr id="0" name=""/>
        <dsp:cNvSpPr/>
      </dsp:nvSpPr>
      <dsp:spPr>
        <a:xfrm>
          <a:off x="0" y="3471791"/>
          <a:ext cx="3238500" cy="72"/>
        </a:xfrm>
        <a:prstGeom prst="rect">
          <a:avLst/>
        </a:prstGeom>
        <a:solidFill>
          <a:schemeClr val="accent2">
            <a:hueOff val="1866016"/>
            <a:satOff val="2949"/>
            <a:lumOff val="-1019"/>
            <a:alphaOff val="0"/>
          </a:schemeClr>
        </a:solidFill>
        <a:ln w="12700" cap="flat" cmpd="sng" algn="ctr">
          <a:solidFill>
            <a:schemeClr val="accent2">
              <a:hueOff val="1866016"/>
              <a:satOff val="2949"/>
              <a:lumOff val="-101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18A246-39D9-4BA2-A038-3B2FF02DCB81}">
      <dsp:nvSpPr>
        <dsp:cNvPr id="0" name=""/>
        <dsp:cNvSpPr/>
      </dsp:nvSpPr>
      <dsp:spPr>
        <a:xfrm>
          <a:off x="3562350" y="0"/>
          <a:ext cx="3238500" cy="3471863"/>
        </a:xfrm>
        <a:prstGeom prst="rect">
          <a:avLst/>
        </a:prstGeom>
        <a:solidFill>
          <a:schemeClr val="accent2">
            <a:tint val="40000"/>
            <a:alpha val="90000"/>
            <a:hueOff val="4885157"/>
            <a:satOff val="-1489"/>
            <a:lumOff val="-288"/>
            <a:alphaOff val="0"/>
          </a:schemeClr>
        </a:solidFill>
        <a:ln w="12700" cap="flat" cmpd="sng" algn="ctr">
          <a:solidFill>
            <a:schemeClr val="accent2">
              <a:tint val="40000"/>
              <a:alpha val="90000"/>
              <a:hueOff val="4885157"/>
              <a:satOff val="-1489"/>
              <a:lumOff val="-28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2486" tIns="330200" rIns="252486" bIns="330200" numCol="1" spcCol="1270" anchor="t" anchorCtr="0">
          <a:noAutofit/>
        </a:bodyPr>
        <a:lstStyle/>
        <a:p>
          <a:pPr marL="0" lvl="0" indent="0" algn="ctr" defTabSz="1111250">
            <a:lnSpc>
              <a:spcPct val="90000"/>
            </a:lnSpc>
            <a:spcBef>
              <a:spcPct val="0"/>
            </a:spcBef>
            <a:spcAft>
              <a:spcPct val="35000"/>
            </a:spcAft>
            <a:buNone/>
          </a:pPr>
          <a:r>
            <a:rPr lang="en-US" sz="2500" kern="1200" dirty="0">
              <a:latin typeface="Amasis MT Pro" panose="02040504050005020304" pitchFamily="18" charset="0"/>
            </a:rPr>
            <a:t>DHCQ completes Section B and submits to DNHRQAC.</a:t>
          </a:r>
        </a:p>
      </dsp:txBody>
      <dsp:txXfrm>
        <a:off x="3562350" y="1319307"/>
        <a:ext cx="3238500" cy="2083117"/>
      </dsp:txXfrm>
    </dsp:sp>
    <dsp:sp modelId="{B951CE5C-250F-4F60-965C-66516D6DF2DC}">
      <dsp:nvSpPr>
        <dsp:cNvPr id="0" name=""/>
        <dsp:cNvSpPr/>
      </dsp:nvSpPr>
      <dsp:spPr>
        <a:xfrm>
          <a:off x="4660820" y="347186"/>
          <a:ext cx="1041558" cy="1041558"/>
        </a:xfrm>
        <a:prstGeom prst="ellipse">
          <a:avLst/>
        </a:prstGeom>
        <a:solidFill>
          <a:schemeClr val="accent2">
            <a:hueOff val="3732033"/>
            <a:satOff val="5899"/>
            <a:lumOff val="-2037"/>
            <a:alphaOff val="0"/>
          </a:schemeClr>
        </a:solidFill>
        <a:ln w="12700" cap="flat" cmpd="sng" algn="ctr">
          <a:solidFill>
            <a:schemeClr val="accent2">
              <a:hueOff val="3732033"/>
              <a:satOff val="5899"/>
              <a:lumOff val="-203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04" tIns="12700" rIns="81204"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813353" y="499719"/>
        <a:ext cx="736492" cy="736492"/>
      </dsp:txXfrm>
    </dsp:sp>
    <dsp:sp modelId="{C3CB61D1-5E63-4135-8114-62DCF7EEE1FB}">
      <dsp:nvSpPr>
        <dsp:cNvPr id="0" name=""/>
        <dsp:cNvSpPr/>
      </dsp:nvSpPr>
      <dsp:spPr>
        <a:xfrm>
          <a:off x="3562350" y="3471791"/>
          <a:ext cx="3238500" cy="72"/>
        </a:xfrm>
        <a:prstGeom prst="rect">
          <a:avLst/>
        </a:prstGeom>
        <a:solidFill>
          <a:schemeClr val="accent2">
            <a:hueOff val="5598049"/>
            <a:satOff val="8848"/>
            <a:lumOff val="-3056"/>
            <a:alphaOff val="0"/>
          </a:schemeClr>
        </a:solidFill>
        <a:ln w="12700" cap="flat" cmpd="sng" algn="ctr">
          <a:solidFill>
            <a:schemeClr val="accent2">
              <a:hueOff val="5598049"/>
              <a:satOff val="8848"/>
              <a:lumOff val="-305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C4401B-F2EF-4945-9ABC-F56DD7736399}">
      <dsp:nvSpPr>
        <dsp:cNvPr id="0" name=""/>
        <dsp:cNvSpPr/>
      </dsp:nvSpPr>
      <dsp:spPr>
        <a:xfrm>
          <a:off x="7124700" y="0"/>
          <a:ext cx="3238500" cy="3471863"/>
        </a:xfrm>
        <a:prstGeom prst="rect">
          <a:avLst/>
        </a:prstGeom>
        <a:solidFill>
          <a:schemeClr val="accent2">
            <a:tint val="40000"/>
            <a:alpha val="90000"/>
            <a:hueOff val="9770315"/>
            <a:satOff val="-2978"/>
            <a:lumOff val="-576"/>
            <a:alphaOff val="0"/>
          </a:schemeClr>
        </a:solidFill>
        <a:ln w="12700" cap="flat" cmpd="sng" algn="ctr">
          <a:solidFill>
            <a:schemeClr val="accent2">
              <a:tint val="40000"/>
              <a:alpha val="90000"/>
              <a:hueOff val="9770315"/>
              <a:satOff val="-2978"/>
              <a:lumOff val="-5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2486" tIns="330200" rIns="252486" bIns="330200" numCol="1" spcCol="1270" anchor="t" anchorCtr="0">
          <a:noAutofit/>
        </a:bodyPr>
        <a:lstStyle/>
        <a:p>
          <a:pPr marL="0" lvl="0" indent="0" algn="ctr" defTabSz="1111250">
            <a:lnSpc>
              <a:spcPct val="90000"/>
            </a:lnSpc>
            <a:spcBef>
              <a:spcPct val="0"/>
            </a:spcBef>
            <a:spcAft>
              <a:spcPts val="0"/>
            </a:spcAft>
            <a:buNone/>
          </a:pPr>
          <a:r>
            <a:rPr lang="en-US" sz="2500" kern="1200" dirty="0">
              <a:latin typeface="Amasis MT Pro" panose="02040504050005020304" pitchFamily="18" charset="0"/>
            </a:rPr>
            <a:t>DNHRQAC reviews entire form and completes </a:t>
          </a:r>
        </a:p>
        <a:p>
          <a:pPr marL="0" lvl="0" indent="0" algn="ctr" defTabSz="1111250">
            <a:lnSpc>
              <a:spcPct val="90000"/>
            </a:lnSpc>
            <a:spcBef>
              <a:spcPct val="0"/>
            </a:spcBef>
            <a:spcAft>
              <a:spcPts val="0"/>
            </a:spcAft>
            <a:buNone/>
          </a:pPr>
          <a:r>
            <a:rPr lang="en-US" sz="2500" kern="1200" dirty="0">
              <a:latin typeface="Amasis MT Pro" panose="02040504050005020304" pitchFamily="18" charset="0"/>
            </a:rPr>
            <a:t>Section C.</a:t>
          </a:r>
        </a:p>
      </dsp:txBody>
      <dsp:txXfrm>
        <a:off x="7124700" y="1319307"/>
        <a:ext cx="3238500" cy="2083117"/>
      </dsp:txXfrm>
    </dsp:sp>
    <dsp:sp modelId="{424CE0DA-2E48-40C5-A0A9-4B34080452C2}">
      <dsp:nvSpPr>
        <dsp:cNvPr id="0" name=""/>
        <dsp:cNvSpPr/>
      </dsp:nvSpPr>
      <dsp:spPr>
        <a:xfrm>
          <a:off x="8223170" y="347186"/>
          <a:ext cx="1041558" cy="1041558"/>
        </a:xfrm>
        <a:prstGeom prst="ellipse">
          <a:avLst/>
        </a:prstGeom>
        <a:solidFill>
          <a:schemeClr val="accent2">
            <a:hueOff val="7464065"/>
            <a:satOff val="11798"/>
            <a:lumOff val="-4074"/>
            <a:alphaOff val="0"/>
          </a:schemeClr>
        </a:solidFill>
        <a:ln w="12700" cap="flat" cmpd="sng" algn="ctr">
          <a:solidFill>
            <a:schemeClr val="accent2">
              <a:hueOff val="7464065"/>
              <a:satOff val="11798"/>
              <a:lumOff val="-407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1204" tIns="12700" rIns="81204"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375703" y="499719"/>
        <a:ext cx="736492" cy="736492"/>
      </dsp:txXfrm>
    </dsp:sp>
    <dsp:sp modelId="{B7EF8717-97F4-4F13-8AD9-746CF12BCCE6}">
      <dsp:nvSpPr>
        <dsp:cNvPr id="0" name=""/>
        <dsp:cNvSpPr/>
      </dsp:nvSpPr>
      <dsp:spPr>
        <a:xfrm>
          <a:off x="7124700" y="3471791"/>
          <a:ext cx="3238500" cy="72"/>
        </a:xfrm>
        <a:prstGeom prst="rect">
          <a:avLst/>
        </a:prstGeom>
        <a:solidFill>
          <a:schemeClr val="accent2">
            <a:hueOff val="9330081"/>
            <a:satOff val="14747"/>
            <a:lumOff val="-5093"/>
            <a:alphaOff val="0"/>
          </a:schemeClr>
        </a:solidFill>
        <a:ln w="12700" cap="flat" cmpd="sng" algn="ctr">
          <a:solidFill>
            <a:schemeClr val="accent2">
              <a:hueOff val="9330081"/>
              <a:satOff val="14747"/>
              <a:lumOff val="-509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39E9A-C509-4BD0-B9B5-79F74586DB55}">
      <dsp:nvSpPr>
        <dsp:cNvPr id="0" name=""/>
        <dsp:cNvSpPr/>
      </dsp:nvSpPr>
      <dsp:spPr>
        <a:xfrm>
          <a:off x="0" y="4056583"/>
          <a:ext cx="6400401" cy="1331461"/>
        </a:xfrm>
        <a:prstGeom prst="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masis MT Pro" panose="02040504050005020304" pitchFamily="18" charset="0"/>
            </a:rPr>
            <a:t>DNHRQAC will complete review of the form within 10 working days of receipt and will respond to the facility with a copy to the DHCQ.</a:t>
          </a:r>
        </a:p>
      </dsp:txBody>
      <dsp:txXfrm>
        <a:off x="0" y="4056583"/>
        <a:ext cx="6400401" cy="1331461"/>
      </dsp:txXfrm>
    </dsp:sp>
    <dsp:sp modelId="{911D4CB9-656A-48DB-9DCA-566E57DB4528}">
      <dsp:nvSpPr>
        <dsp:cNvPr id="0" name=""/>
        <dsp:cNvSpPr/>
      </dsp:nvSpPr>
      <dsp:spPr>
        <a:xfrm rot="10800000">
          <a:off x="0" y="2028767"/>
          <a:ext cx="6400401" cy="2047787"/>
        </a:xfrm>
        <a:prstGeom prst="upArrowCallou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masis MT Pro" panose="02040504050005020304" pitchFamily="18" charset="0"/>
            </a:rPr>
            <a:t>DHCQ will complete Section B within 5 working days of receipt and will forward the completed Sections A and B to the DNHRQAC.</a:t>
          </a:r>
        </a:p>
      </dsp:txBody>
      <dsp:txXfrm rot="10800000">
        <a:off x="0" y="2028767"/>
        <a:ext cx="6400401" cy="1330591"/>
      </dsp:txXfrm>
    </dsp:sp>
    <dsp:sp modelId="{15999CC1-AE91-4F2C-8965-488BC604D145}">
      <dsp:nvSpPr>
        <dsp:cNvPr id="0" name=""/>
        <dsp:cNvSpPr/>
      </dsp:nvSpPr>
      <dsp:spPr>
        <a:xfrm rot="10800000">
          <a:off x="0" y="952"/>
          <a:ext cx="6400401" cy="2047787"/>
        </a:xfrm>
        <a:prstGeom prst="upArrowCallou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latin typeface="Amasis MT Pro" panose="02040504050005020304" pitchFamily="18" charset="0"/>
            </a:rPr>
            <a:t>Once submitted, DNHRQAC will keep the completed Section A on file for informational purposes.</a:t>
          </a:r>
        </a:p>
      </dsp:txBody>
      <dsp:txXfrm rot="10800000">
        <a:off x="0" y="952"/>
        <a:ext cx="6400401" cy="13305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057F0-A45E-4146-8476-3626DEF7BEED}">
      <dsp:nvSpPr>
        <dsp:cNvPr id="0" name=""/>
        <dsp:cNvSpPr/>
      </dsp:nvSpPr>
      <dsp:spPr>
        <a:xfrm>
          <a:off x="12590" y="69"/>
          <a:ext cx="4691836" cy="29793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F959E8-BFF2-4902-8AC0-596623D5B404}">
      <dsp:nvSpPr>
        <dsp:cNvPr id="0" name=""/>
        <dsp:cNvSpPr/>
      </dsp:nvSpPr>
      <dsp:spPr>
        <a:xfrm>
          <a:off x="533906" y="495319"/>
          <a:ext cx="4691836" cy="29793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Amasis MT Pro" panose="02040504050005020304" pitchFamily="18" charset="0"/>
            </a:rPr>
            <a:t>A waiver is granted for a specific timeframe and the response from the DNHRQAC will include the start and end date for the waiver.</a:t>
          </a:r>
        </a:p>
      </dsp:txBody>
      <dsp:txXfrm>
        <a:off x="621167" y="582580"/>
        <a:ext cx="4517314" cy="2804794"/>
      </dsp:txXfrm>
    </dsp:sp>
    <dsp:sp modelId="{32D2313E-7D0C-426C-A116-D5A55776CF18}">
      <dsp:nvSpPr>
        <dsp:cNvPr id="0" name=""/>
        <dsp:cNvSpPr/>
      </dsp:nvSpPr>
      <dsp:spPr>
        <a:xfrm>
          <a:off x="5747057" y="69"/>
          <a:ext cx="4691836" cy="29793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F067AD-A0DE-4A89-B689-5DD1923D8577}">
      <dsp:nvSpPr>
        <dsp:cNvPr id="0" name=""/>
        <dsp:cNvSpPr/>
      </dsp:nvSpPr>
      <dsp:spPr>
        <a:xfrm>
          <a:off x="6268372" y="495319"/>
          <a:ext cx="4691836" cy="29793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Amasis MT Pro" panose="02040504050005020304" pitchFamily="18" charset="0"/>
            </a:rPr>
            <a:t>The DHCQ has the authority to enforce staffing ratios for Skilled Nursing </a:t>
          </a:r>
          <a:r>
            <a:rPr lang="en-US" sz="3100" kern="1200">
              <a:latin typeface="Amasis MT Pro" panose="02040504050005020304" pitchFamily="18" charset="0"/>
            </a:rPr>
            <a:t>Facilities effective 1/1/2025</a:t>
          </a:r>
          <a:r>
            <a:rPr lang="en-US" sz="3100" kern="1200" dirty="0">
              <a:latin typeface="Amasis MT Pro" panose="02040504050005020304" pitchFamily="18" charset="0"/>
            </a:rPr>
            <a:t>.</a:t>
          </a:r>
        </a:p>
      </dsp:txBody>
      <dsp:txXfrm>
        <a:off x="6355633" y="582580"/>
        <a:ext cx="4517314" cy="28047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735A7F-20C3-4E7A-AAC0-7D67A02D96BA}">
      <dsp:nvSpPr>
        <dsp:cNvPr id="0" name=""/>
        <dsp:cNvSpPr/>
      </dsp:nvSpPr>
      <dsp:spPr>
        <a:xfrm>
          <a:off x="12590" y="69"/>
          <a:ext cx="4691836" cy="29793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B2812C-4C07-42E3-B5F4-AB69D6D1B0F4}">
      <dsp:nvSpPr>
        <dsp:cNvPr id="0" name=""/>
        <dsp:cNvSpPr/>
      </dsp:nvSpPr>
      <dsp:spPr>
        <a:xfrm>
          <a:off x="533906" y="495319"/>
          <a:ext cx="4691836" cy="29793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latin typeface="Amasis MT Pro" panose="02040504050005020304" pitchFamily="18" charset="0"/>
            </a:rPr>
            <a:t>Waivers may be granted by the DNHRQAC for </a:t>
          </a:r>
          <a:r>
            <a:rPr lang="en-US" sz="2900" u="sng" kern="1200" dirty="0">
              <a:latin typeface="Amasis MT Pro" panose="02040504050005020304" pitchFamily="18" charset="0"/>
            </a:rPr>
            <a:t>staffing ratios only</a:t>
          </a:r>
          <a:r>
            <a:rPr lang="en-US" sz="2900" kern="1200" dirty="0">
              <a:latin typeface="Amasis MT Pro" panose="02040504050005020304" pitchFamily="18" charset="0"/>
            </a:rPr>
            <a:t>.  Facilities must continue to meet the required hours per resident per day (HPRD) of care.</a:t>
          </a:r>
        </a:p>
      </dsp:txBody>
      <dsp:txXfrm>
        <a:off x="621167" y="582580"/>
        <a:ext cx="4517314" cy="2804794"/>
      </dsp:txXfrm>
    </dsp:sp>
    <dsp:sp modelId="{477E7FD0-84E9-4E3B-B657-A94572DF328A}">
      <dsp:nvSpPr>
        <dsp:cNvPr id="0" name=""/>
        <dsp:cNvSpPr/>
      </dsp:nvSpPr>
      <dsp:spPr>
        <a:xfrm>
          <a:off x="5747057" y="69"/>
          <a:ext cx="4691836" cy="29793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2DD6BF-B0C5-4C27-88A5-10406CA54943}">
      <dsp:nvSpPr>
        <dsp:cNvPr id="0" name=""/>
        <dsp:cNvSpPr/>
      </dsp:nvSpPr>
      <dsp:spPr>
        <a:xfrm>
          <a:off x="6268372" y="495319"/>
          <a:ext cx="4691836" cy="29793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latin typeface="Amasis MT Pro" panose="02040504050005020304" pitchFamily="18" charset="0"/>
            </a:rPr>
            <a:t>The facility must continue to provide adequate staffing to meet the individualized needs of each facility resident.</a:t>
          </a:r>
        </a:p>
      </dsp:txBody>
      <dsp:txXfrm>
        <a:off x="6355633" y="582580"/>
        <a:ext cx="4517314" cy="280479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E4D2272-D660-A337-AEF3-BE066BD5453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1FE5A70-71C2-F335-270C-B94537340C5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C5A369-CA0E-4FC6-90EE-5FA969A08EF8}" type="datetimeFigureOut">
              <a:rPr lang="en-US" smtClean="0"/>
              <a:t>10/4/2024</a:t>
            </a:fld>
            <a:endParaRPr lang="en-US" dirty="0"/>
          </a:p>
        </p:txBody>
      </p:sp>
      <p:sp>
        <p:nvSpPr>
          <p:cNvPr id="4" name="Footer Placeholder 3">
            <a:extLst>
              <a:ext uri="{FF2B5EF4-FFF2-40B4-BE49-F238E27FC236}">
                <a16:creationId xmlns:a16="http://schemas.microsoft.com/office/drawing/2014/main" id="{D91E1B03-0F86-16E7-11BE-81F9F4CD66B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C4524B8-3914-99B2-2620-0F2A88D335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9210F9-8331-407C-A034-F95DCB303EBC}" type="slidenum">
              <a:rPr lang="en-US" smtClean="0"/>
              <a:t>‹#›</a:t>
            </a:fld>
            <a:endParaRPr lang="en-US" dirty="0"/>
          </a:p>
        </p:txBody>
      </p:sp>
    </p:spTree>
    <p:extLst>
      <p:ext uri="{BB962C8B-B14F-4D97-AF65-F5344CB8AC3E}">
        <p14:creationId xmlns:p14="http://schemas.microsoft.com/office/powerpoint/2010/main" val="931005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4AB06A-EEDC-421C-B5A0-5E9E5241A8E5}" type="datetimeFigureOut">
              <a:rPr lang="en-US" smtClean="0"/>
              <a:t>10/4/2024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F9438-3EEF-4192-9815-F6F44770AEF7}" type="slidenum">
              <a:rPr lang="en-US" smtClean="0"/>
              <a:t>‹#›</a:t>
            </a:fld>
            <a:endParaRPr lang="en-US" dirty="0"/>
          </a:p>
        </p:txBody>
      </p:sp>
    </p:spTree>
    <p:extLst>
      <p:ext uri="{BB962C8B-B14F-4D97-AF65-F5344CB8AC3E}">
        <p14:creationId xmlns:p14="http://schemas.microsoft.com/office/powerpoint/2010/main" val="26522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1</a:t>
            </a:fld>
            <a:endParaRPr lang="en-US" dirty="0"/>
          </a:p>
        </p:txBody>
      </p:sp>
    </p:spTree>
    <p:extLst>
      <p:ext uri="{BB962C8B-B14F-4D97-AF65-F5344CB8AC3E}">
        <p14:creationId xmlns:p14="http://schemas.microsoft.com/office/powerpoint/2010/main" val="2369047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ea typeface="Times New Roman" panose="02020603050405020304" pitchFamily="18" charset="0"/>
              </a:rPr>
              <a:t>Answers to #6 are important in properly addressing your needs.  For example, if you are not able to meet the ratios on only the night shift, the Commission would be able to approve a waiver for the night shift only. It will also help inform future advocacy priorities.</a:t>
            </a:r>
          </a:p>
          <a:p>
            <a:r>
              <a:rPr lang="en-US" sz="1800" dirty="0">
                <a:effectLst/>
                <a:latin typeface="Arial" panose="020B0604020202020204" pitchFamily="34" charset="0"/>
                <a:ea typeface="Times New Roman" panose="02020603050405020304" pitchFamily="18" charset="0"/>
              </a:rPr>
              <a:t>Use of agency personnel may show at least one way that the facility has been trying to resolve the situation.</a:t>
            </a:r>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14</a:t>
            </a:fld>
            <a:endParaRPr lang="en-US"/>
          </a:p>
        </p:txBody>
      </p:sp>
    </p:spTree>
    <p:extLst>
      <p:ext uri="{BB962C8B-B14F-4D97-AF65-F5344CB8AC3E}">
        <p14:creationId xmlns:p14="http://schemas.microsoft.com/office/powerpoint/2010/main" val="3418207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CD23F-8361-4C21-94A7-DDB4E71FB202}" type="slidenum">
              <a:rPr lang="en-US" smtClean="0"/>
              <a:t>15</a:t>
            </a:fld>
            <a:endParaRPr lang="en-US"/>
          </a:p>
        </p:txBody>
      </p:sp>
    </p:spTree>
    <p:extLst>
      <p:ext uri="{BB962C8B-B14F-4D97-AF65-F5344CB8AC3E}">
        <p14:creationId xmlns:p14="http://schemas.microsoft.com/office/powerpoint/2010/main" val="3486085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Arial" panose="020B0604020202020204" pitchFamily="34" charset="0"/>
                <a:ea typeface="Times New Roman" panose="02020603050405020304" pitchFamily="18" charset="0"/>
              </a:rPr>
              <a:t>The Commission wants to be sure that the facility is making every effort to staff according to Eagles Law.  The facility should be continuously monitoring their corrective actions to determine if there is improvement. If there is not improvement, they should be implementing other corrective actions.</a:t>
            </a:r>
            <a:endParaRPr lang="en-US" sz="1800" dirty="0">
              <a:effectLst/>
              <a:latin typeface="Calibri" panose="020F050202020403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16</a:t>
            </a:fld>
            <a:endParaRPr lang="en-US"/>
          </a:p>
        </p:txBody>
      </p:sp>
    </p:spTree>
    <p:extLst>
      <p:ext uri="{BB962C8B-B14F-4D97-AF65-F5344CB8AC3E}">
        <p14:creationId xmlns:p14="http://schemas.microsoft.com/office/powerpoint/2010/main" val="6720154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latin typeface="Arial" panose="020B0604020202020204" pitchFamily="34" charset="0"/>
                <a:cs typeface="Arial" panose="020B0604020202020204" pitchFamily="34" charset="0"/>
              </a:rPr>
              <a:t>It is important to know if the facility is using alternative supports to try to ensure that quality of care for residents is not impacted by the failure to meet staffing ratios.</a:t>
            </a:r>
          </a:p>
        </p:txBody>
      </p:sp>
      <p:sp>
        <p:nvSpPr>
          <p:cNvPr id="4" name="Slide Number Placeholder 3"/>
          <p:cNvSpPr>
            <a:spLocks noGrp="1"/>
          </p:cNvSpPr>
          <p:nvPr>
            <p:ph type="sldNum" sz="quarter" idx="5"/>
          </p:nvPr>
        </p:nvSpPr>
        <p:spPr/>
        <p:txBody>
          <a:bodyPr/>
          <a:lstStyle/>
          <a:p>
            <a:fld id="{50DCD23F-8361-4C21-94A7-DDB4E71FB202}" type="slidenum">
              <a:rPr lang="en-US" smtClean="0"/>
              <a:t>17</a:t>
            </a:fld>
            <a:endParaRPr lang="en-US"/>
          </a:p>
        </p:txBody>
      </p:sp>
    </p:spTree>
    <p:extLst>
      <p:ext uri="{BB962C8B-B14F-4D97-AF65-F5344CB8AC3E}">
        <p14:creationId xmlns:p14="http://schemas.microsoft.com/office/powerpoint/2010/main" val="1688465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latin typeface="Arial" panose="020B0604020202020204" pitchFamily="34" charset="0"/>
                <a:cs typeface="Arial" panose="020B0604020202020204" pitchFamily="34" charset="0"/>
              </a:rPr>
              <a:t>The next section of the form (Section B) is to be completed by the DHCQ. </a:t>
            </a:r>
          </a:p>
        </p:txBody>
      </p:sp>
      <p:sp>
        <p:nvSpPr>
          <p:cNvPr id="4" name="Slide Number Placeholder 3"/>
          <p:cNvSpPr>
            <a:spLocks noGrp="1"/>
          </p:cNvSpPr>
          <p:nvPr>
            <p:ph type="sldNum" sz="quarter" idx="5"/>
          </p:nvPr>
        </p:nvSpPr>
        <p:spPr/>
        <p:txBody>
          <a:bodyPr/>
          <a:lstStyle/>
          <a:p>
            <a:fld id="{50DCD23F-8361-4C21-94A7-DDB4E71FB202}" type="slidenum">
              <a:rPr lang="en-US" smtClean="0"/>
              <a:t>18</a:t>
            </a:fld>
            <a:endParaRPr lang="en-US"/>
          </a:p>
        </p:txBody>
      </p:sp>
    </p:spTree>
    <p:extLst>
      <p:ext uri="{BB962C8B-B14F-4D97-AF65-F5344CB8AC3E}">
        <p14:creationId xmlns:p14="http://schemas.microsoft.com/office/powerpoint/2010/main" val="3134789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19</a:t>
            </a:fld>
            <a:endParaRPr lang="en-US"/>
          </a:p>
        </p:txBody>
      </p:sp>
    </p:spTree>
    <p:extLst>
      <p:ext uri="{BB962C8B-B14F-4D97-AF65-F5344CB8AC3E}">
        <p14:creationId xmlns:p14="http://schemas.microsoft.com/office/powerpoint/2010/main" val="26370829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20</a:t>
            </a:fld>
            <a:endParaRPr lang="en-US"/>
          </a:p>
        </p:txBody>
      </p:sp>
    </p:spTree>
    <p:extLst>
      <p:ext uri="{BB962C8B-B14F-4D97-AF65-F5344CB8AC3E}">
        <p14:creationId xmlns:p14="http://schemas.microsoft.com/office/powerpoint/2010/main" val="24437398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The third section of the form (Section C) is to be completed by the Delaware Nursing Home Residents Quality Assurance Commission (DNHRQAC).</a:t>
            </a:r>
          </a:p>
        </p:txBody>
      </p:sp>
      <p:sp>
        <p:nvSpPr>
          <p:cNvPr id="4" name="Slide Number Placeholder 3"/>
          <p:cNvSpPr>
            <a:spLocks noGrp="1"/>
          </p:cNvSpPr>
          <p:nvPr>
            <p:ph type="sldNum" sz="quarter" idx="5"/>
          </p:nvPr>
        </p:nvSpPr>
        <p:spPr/>
        <p:txBody>
          <a:bodyPr/>
          <a:lstStyle/>
          <a:p>
            <a:fld id="{50DCD23F-8361-4C21-94A7-DDB4E71FB202}" type="slidenum">
              <a:rPr lang="en-US" smtClean="0"/>
              <a:t>21</a:t>
            </a:fld>
            <a:endParaRPr lang="en-US"/>
          </a:p>
        </p:txBody>
      </p:sp>
    </p:spTree>
    <p:extLst>
      <p:ext uri="{BB962C8B-B14F-4D97-AF65-F5344CB8AC3E}">
        <p14:creationId xmlns:p14="http://schemas.microsoft.com/office/powerpoint/2010/main" val="14690472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22</a:t>
            </a:fld>
            <a:endParaRPr lang="en-US"/>
          </a:p>
        </p:txBody>
      </p:sp>
    </p:spTree>
    <p:extLst>
      <p:ext uri="{BB962C8B-B14F-4D97-AF65-F5344CB8AC3E}">
        <p14:creationId xmlns:p14="http://schemas.microsoft.com/office/powerpoint/2010/main" val="24438745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CD23F-8361-4C21-94A7-DDB4E71FB202}" type="slidenum">
              <a:rPr lang="en-US" smtClean="0"/>
              <a:t>23</a:t>
            </a:fld>
            <a:endParaRPr lang="en-US"/>
          </a:p>
        </p:txBody>
      </p:sp>
    </p:spTree>
    <p:extLst>
      <p:ext uri="{BB962C8B-B14F-4D97-AF65-F5344CB8AC3E}">
        <p14:creationId xmlns:p14="http://schemas.microsoft.com/office/powerpoint/2010/main" val="2270768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5</a:t>
            </a:fld>
            <a:endParaRPr lang="en-US"/>
          </a:p>
        </p:txBody>
      </p:sp>
    </p:spTree>
    <p:extLst>
      <p:ext uri="{BB962C8B-B14F-4D97-AF65-F5344CB8AC3E}">
        <p14:creationId xmlns:p14="http://schemas.microsoft.com/office/powerpoint/2010/main" val="20702443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CD23F-8361-4C21-94A7-DDB4E71FB202}" type="slidenum">
              <a:rPr lang="en-US" smtClean="0"/>
              <a:t>24</a:t>
            </a:fld>
            <a:endParaRPr lang="en-US"/>
          </a:p>
        </p:txBody>
      </p:sp>
    </p:spTree>
    <p:extLst>
      <p:ext uri="{BB962C8B-B14F-4D97-AF65-F5344CB8AC3E}">
        <p14:creationId xmlns:p14="http://schemas.microsoft.com/office/powerpoint/2010/main" val="2801696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0DCD23F-8361-4C21-94A7-DDB4E71FB202}" type="slidenum">
              <a:rPr lang="en-US" smtClean="0"/>
              <a:t>25</a:t>
            </a:fld>
            <a:endParaRPr lang="en-US"/>
          </a:p>
        </p:txBody>
      </p:sp>
    </p:spTree>
    <p:extLst>
      <p:ext uri="{BB962C8B-B14F-4D97-AF65-F5344CB8AC3E}">
        <p14:creationId xmlns:p14="http://schemas.microsoft.com/office/powerpoint/2010/main" val="5423941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CD23F-8361-4C21-94A7-DDB4E71FB202}" type="slidenum">
              <a:rPr lang="en-US" smtClean="0"/>
              <a:t>26</a:t>
            </a:fld>
            <a:endParaRPr lang="en-US"/>
          </a:p>
        </p:txBody>
      </p:sp>
    </p:spTree>
    <p:extLst>
      <p:ext uri="{BB962C8B-B14F-4D97-AF65-F5344CB8AC3E}">
        <p14:creationId xmlns:p14="http://schemas.microsoft.com/office/powerpoint/2010/main" val="26537342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CD23F-8361-4C21-94A7-DDB4E71FB202}" type="slidenum">
              <a:rPr lang="en-US" smtClean="0"/>
              <a:t>27</a:t>
            </a:fld>
            <a:endParaRPr lang="en-US"/>
          </a:p>
        </p:txBody>
      </p:sp>
    </p:spTree>
    <p:extLst>
      <p:ext uri="{BB962C8B-B14F-4D97-AF65-F5344CB8AC3E}">
        <p14:creationId xmlns:p14="http://schemas.microsoft.com/office/powerpoint/2010/main" val="18561998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28</a:t>
            </a:fld>
            <a:endParaRPr lang="en-US"/>
          </a:p>
        </p:txBody>
      </p:sp>
    </p:spTree>
    <p:extLst>
      <p:ext uri="{BB962C8B-B14F-4D97-AF65-F5344CB8AC3E}">
        <p14:creationId xmlns:p14="http://schemas.microsoft.com/office/powerpoint/2010/main" val="3119954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29</a:t>
            </a:fld>
            <a:endParaRPr lang="en-US"/>
          </a:p>
        </p:txBody>
      </p:sp>
    </p:spTree>
    <p:extLst>
      <p:ext uri="{BB962C8B-B14F-4D97-AF65-F5344CB8AC3E}">
        <p14:creationId xmlns:p14="http://schemas.microsoft.com/office/powerpoint/2010/main" val="42944374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50DCD23F-8361-4C21-94A7-DDB4E71FB202}" type="slidenum">
              <a:rPr lang="en-US" smtClean="0"/>
              <a:t>30</a:t>
            </a:fld>
            <a:endParaRPr lang="en-US"/>
          </a:p>
        </p:txBody>
      </p:sp>
    </p:spTree>
    <p:extLst>
      <p:ext uri="{BB962C8B-B14F-4D97-AF65-F5344CB8AC3E}">
        <p14:creationId xmlns:p14="http://schemas.microsoft.com/office/powerpoint/2010/main" val="5460560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31</a:t>
            </a:fld>
            <a:endParaRPr lang="en-US"/>
          </a:p>
        </p:txBody>
      </p:sp>
    </p:spTree>
    <p:extLst>
      <p:ext uri="{BB962C8B-B14F-4D97-AF65-F5344CB8AC3E}">
        <p14:creationId xmlns:p14="http://schemas.microsoft.com/office/powerpoint/2010/main" val="1439535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latin typeface="Arial" panose="020B0604020202020204" pitchFamily="34" charset="0"/>
                <a:cs typeface="Arial" panose="020B0604020202020204" pitchFamily="34" charset="0"/>
              </a:rPr>
              <a:t>HRPD for SNFs is 3.28.</a:t>
            </a:r>
          </a:p>
        </p:txBody>
      </p:sp>
      <p:sp>
        <p:nvSpPr>
          <p:cNvPr id="4" name="Slide Number Placeholder 3"/>
          <p:cNvSpPr>
            <a:spLocks noGrp="1"/>
          </p:cNvSpPr>
          <p:nvPr>
            <p:ph type="sldNum" sz="quarter" idx="5"/>
          </p:nvPr>
        </p:nvSpPr>
        <p:spPr/>
        <p:txBody>
          <a:bodyPr/>
          <a:lstStyle/>
          <a:p>
            <a:fld id="{50DCD23F-8361-4C21-94A7-DDB4E71FB202}" type="slidenum">
              <a:rPr lang="en-US" smtClean="0"/>
              <a:t>32</a:t>
            </a:fld>
            <a:endParaRPr lang="en-US"/>
          </a:p>
        </p:txBody>
      </p:sp>
    </p:spTree>
    <p:extLst>
      <p:ext uri="{BB962C8B-B14F-4D97-AF65-F5344CB8AC3E}">
        <p14:creationId xmlns:p14="http://schemas.microsoft.com/office/powerpoint/2010/main" val="41357704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BF9438-3EEF-4192-9815-F6F44770AEF7}" type="slidenum">
              <a:rPr lang="en-US" smtClean="0"/>
              <a:t>33</a:t>
            </a:fld>
            <a:endParaRPr lang="en-US" dirty="0"/>
          </a:p>
        </p:txBody>
      </p:sp>
    </p:spTree>
    <p:extLst>
      <p:ext uri="{BB962C8B-B14F-4D97-AF65-F5344CB8AC3E}">
        <p14:creationId xmlns:p14="http://schemas.microsoft.com/office/powerpoint/2010/main" val="3284469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BF9438-3EEF-4192-9815-F6F44770AE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377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0DCD23F-8361-4C21-94A7-DDB4E71FB202}" type="slidenum">
              <a:rPr lang="en-US" smtClean="0"/>
              <a:t>7</a:t>
            </a:fld>
            <a:endParaRPr lang="en-US"/>
          </a:p>
        </p:txBody>
      </p:sp>
    </p:spTree>
    <p:extLst>
      <p:ext uri="{BB962C8B-B14F-4D97-AF65-F5344CB8AC3E}">
        <p14:creationId xmlns:p14="http://schemas.microsoft.com/office/powerpoint/2010/main" val="91535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solidFill>
                  <a:srgbClr val="000000"/>
                </a:solidFill>
                <a:effectLst/>
                <a:latin typeface="Arial" panose="020B0604020202020204" pitchFamily="34" charset="0"/>
                <a:ea typeface="Times New Roman" panose="02020603050405020304" pitchFamily="18" charset="0"/>
              </a:rPr>
              <a:t>Complete this form to request a shift ratio waiver.  Provide complete information so that the Delaware Nursing Home Residents Quality Assurance Commission (DNHRQAC) has the necessary information to grant or deny your request in a timely manner.  </a:t>
            </a:r>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9</a:t>
            </a:fld>
            <a:endParaRPr lang="en-US"/>
          </a:p>
        </p:txBody>
      </p:sp>
    </p:spTree>
    <p:extLst>
      <p:ext uri="{BB962C8B-B14F-4D97-AF65-F5344CB8AC3E}">
        <p14:creationId xmlns:p14="http://schemas.microsoft.com/office/powerpoint/2010/main" val="925631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latin typeface="Arial" panose="020B0604020202020204" pitchFamily="34" charset="0"/>
                <a:cs typeface="Arial" panose="020B0604020202020204" pitchFamily="34" charset="0"/>
              </a:rPr>
              <a:t>The first section of the form (Section A) is to be completed by the facility. </a:t>
            </a:r>
          </a:p>
        </p:txBody>
      </p:sp>
      <p:sp>
        <p:nvSpPr>
          <p:cNvPr id="4" name="Slide Number Placeholder 3"/>
          <p:cNvSpPr>
            <a:spLocks noGrp="1"/>
          </p:cNvSpPr>
          <p:nvPr>
            <p:ph type="sldNum" sz="quarter" idx="5"/>
          </p:nvPr>
        </p:nvSpPr>
        <p:spPr/>
        <p:txBody>
          <a:bodyPr/>
          <a:lstStyle/>
          <a:p>
            <a:fld id="{50DCD23F-8361-4C21-94A7-DDB4E71FB202}" type="slidenum">
              <a:rPr lang="en-US" smtClean="0"/>
              <a:t>10</a:t>
            </a:fld>
            <a:endParaRPr lang="en-US"/>
          </a:p>
        </p:txBody>
      </p:sp>
    </p:spTree>
    <p:extLst>
      <p:ext uri="{BB962C8B-B14F-4D97-AF65-F5344CB8AC3E}">
        <p14:creationId xmlns:p14="http://schemas.microsoft.com/office/powerpoint/2010/main" val="3917825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We will now review each question in Section 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Question 1 is important </a:t>
            </a: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know if a Nursing Facility’s Administration is new.  A new administration may need time to correct past deficiencies and create a culture of trust and respect.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Question 2 is self-explanatory.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Question 3 provides i</a:t>
            </a:r>
            <a:r>
              <a:rPr lang="en-US" sz="1800" dirty="0">
                <a:effectLst/>
                <a:latin typeface="Arial" panose="020B0604020202020204" pitchFamily="34" charset="0"/>
                <a:ea typeface="Times New Roman" panose="02020603050405020304" pitchFamily="18" charset="0"/>
                <a:cs typeface="Arial" panose="020B0604020202020204" pitchFamily="34" charset="0"/>
              </a:rPr>
              <a:t>nformation on specialty units or services which will be helpful because sufficient/specialized staffing is crucial to the functioning of a specialized unit.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11</a:t>
            </a:fld>
            <a:endParaRPr lang="en-US"/>
          </a:p>
        </p:txBody>
      </p:sp>
    </p:spTree>
    <p:extLst>
      <p:ext uri="{BB962C8B-B14F-4D97-AF65-F5344CB8AC3E}">
        <p14:creationId xmlns:p14="http://schemas.microsoft.com/office/powerpoint/2010/main" val="1184153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Arial" panose="020B0604020202020204" pitchFamily="34" charset="0"/>
                <a:ea typeface="Times New Roman" panose="02020603050405020304" pitchFamily="18" charset="0"/>
              </a:rPr>
              <a:t>It is important for the Commission to know if the facility is still accepting admissions despite not being able to meet staffing ratio requirements.  In addition to noting when the last resident was admitted, the facility should also note what type of service the resident was admitted to (i.e. resident was admitted to the ventilator unit).</a:t>
            </a:r>
            <a:endParaRPr lang="en-US" sz="1800" dirty="0">
              <a:effectLst/>
              <a:latin typeface="Calibri" panose="020F050202020403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12</a:t>
            </a:fld>
            <a:endParaRPr lang="en-US"/>
          </a:p>
        </p:txBody>
      </p:sp>
    </p:spTree>
    <p:extLst>
      <p:ext uri="{BB962C8B-B14F-4D97-AF65-F5344CB8AC3E}">
        <p14:creationId xmlns:p14="http://schemas.microsoft.com/office/powerpoint/2010/main" val="2157832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ea typeface="Times New Roman" panose="02020603050405020304" pitchFamily="18" charset="0"/>
              </a:rPr>
              <a:t>Information regarding recruitment efforts (such as advertisements, use of a recruitment agency, increase in salaries, etc.) are important for the DNHRQAC to make an informed decision.  Barriers to bringing on new hires (such as background check barriers; no nurse educator for orientation) are also important considerations and may shine a light on other areas for advocacy.  It is important to know if a workforce reduction was facility/corporate initiated or due to a staff exodus.</a:t>
            </a:r>
            <a:endParaRPr lang="en-US" dirty="0"/>
          </a:p>
        </p:txBody>
      </p:sp>
      <p:sp>
        <p:nvSpPr>
          <p:cNvPr id="4" name="Slide Number Placeholder 3"/>
          <p:cNvSpPr>
            <a:spLocks noGrp="1"/>
          </p:cNvSpPr>
          <p:nvPr>
            <p:ph type="sldNum" sz="quarter" idx="5"/>
          </p:nvPr>
        </p:nvSpPr>
        <p:spPr/>
        <p:txBody>
          <a:bodyPr/>
          <a:lstStyle/>
          <a:p>
            <a:fld id="{50DCD23F-8361-4C21-94A7-DDB4E71FB202}" type="slidenum">
              <a:rPr lang="en-US" smtClean="0"/>
              <a:t>13</a:t>
            </a:fld>
            <a:endParaRPr lang="en-US"/>
          </a:p>
        </p:txBody>
      </p:sp>
    </p:spTree>
    <p:extLst>
      <p:ext uri="{BB962C8B-B14F-4D97-AF65-F5344CB8AC3E}">
        <p14:creationId xmlns:p14="http://schemas.microsoft.com/office/powerpoint/2010/main" val="1545099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9960-406F-4187-A0E6-BD19C684039A}"/>
              </a:ext>
            </a:extLst>
          </p:cNvPr>
          <p:cNvSpPr>
            <a:spLocks noGrp="1"/>
          </p:cNvSpPr>
          <p:nvPr>
            <p:ph type="ctrTitle"/>
          </p:nvPr>
        </p:nvSpPr>
        <p:spPr>
          <a:xfrm>
            <a:off x="1249326" y="919716"/>
            <a:ext cx="8504275" cy="3551275"/>
          </a:xfrm>
        </p:spPr>
        <p:txBody>
          <a:bodyPr anchor="b">
            <a:normAutofit/>
          </a:bodyPr>
          <a:lstStyle>
            <a:lvl1pPr algn="l">
              <a:lnSpc>
                <a:spcPct val="100000"/>
              </a:lnSpc>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27E7FE-647D-4B2F-BA13-AB3ED4C5CF5A}"/>
              </a:ext>
            </a:extLst>
          </p:cNvPr>
          <p:cNvSpPr>
            <a:spLocks noGrp="1"/>
          </p:cNvSpPr>
          <p:nvPr>
            <p:ph type="subTitle" idx="1"/>
          </p:nvPr>
        </p:nvSpPr>
        <p:spPr>
          <a:xfrm>
            <a:off x="1249326" y="4795284"/>
            <a:ext cx="8504275" cy="1084522"/>
          </a:xfrm>
        </p:spPr>
        <p:txBody>
          <a:bodyPr>
            <a:normAutofit/>
          </a:bodyPr>
          <a:lstStyle>
            <a:lvl1pPr marL="0" indent="0" algn="l">
              <a:lnSpc>
                <a:spcPct val="120000"/>
              </a:lnSpc>
              <a:buNone/>
              <a:defRPr sz="16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A5EF785-E0A7-4496-A5BA-49B0156F2628}"/>
              </a:ext>
            </a:extLst>
          </p:cNvPr>
          <p:cNvSpPr>
            <a:spLocks noGrp="1"/>
          </p:cNvSpPr>
          <p:nvPr>
            <p:ph type="dt" sz="half" idx="10"/>
          </p:nvPr>
        </p:nvSpPr>
        <p:spPr>
          <a:xfrm>
            <a:off x="8964706" y="6433202"/>
            <a:ext cx="2426446" cy="367841"/>
          </a:xfrm>
        </p:spPr>
        <p:txBody>
          <a:bodyPr/>
          <a:lstStyle/>
          <a:p>
            <a:endParaRPr lang="en-US" dirty="0"/>
          </a:p>
        </p:txBody>
      </p:sp>
      <p:sp>
        <p:nvSpPr>
          <p:cNvPr id="5" name="Footer Placeholder 4">
            <a:extLst>
              <a:ext uri="{FF2B5EF4-FFF2-40B4-BE49-F238E27FC236}">
                <a16:creationId xmlns:a16="http://schemas.microsoft.com/office/drawing/2014/main" id="{4742C627-38A1-4A14-8822-D8D33751CA30}"/>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2EEBE346-5F34-48CD-8928-DA8567AEDD15}"/>
              </a:ext>
            </a:extLst>
          </p:cNvPr>
          <p:cNvSpPr>
            <a:spLocks noGrp="1"/>
          </p:cNvSpPr>
          <p:nvPr>
            <p:ph type="sldNum" sz="quarter" idx="12"/>
          </p:nvPr>
        </p:nvSpPr>
        <p:spPr>
          <a:xfrm>
            <a:off x="11391152" y="6433203"/>
            <a:ext cx="702781" cy="367842"/>
          </a:xfrm>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02236382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05F0-2B44-47BC-86B3-58E2C70806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A5B5DA-7628-4AC1-8EAE-5010C2A981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A4E7C3-7830-49F3-9F45-4B2F2B4CAC9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845E328-AD12-449C-BE6E-76DF005E8686}"/>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7F0F374F-390D-49D8-A7C8-5BEFA3532345}"/>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74985615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50F530-2925-4F98-89EC-95C2EC4769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A79366-3281-483D-8731-0D01B2B24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5ED8B2-BE7F-4417-8A8A-A95C8BB70827}"/>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A01A0D96-671F-4A85-89C6-946624CB1E0B}"/>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585BA434-2E32-4719-B45C-0490D685265D}"/>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03611012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1">
    <p:bg>
      <p:bgPr>
        <a:solidFill>
          <a:schemeClr val="accent2"/>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040DA2-B75D-1B49-51F9-967501F7F67B}"/>
              </a:ext>
            </a:extLst>
          </p:cNvPr>
          <p:cNvSpPr>
            <a:spLocks noGrp="1"/>
          </p:cNvSpPr>
          <p:nvPr>
            <p:ph type="title" hasCustomPrompt="1"/>
          </p:nvPr>
        </p:nvSpPr>
        <p:spPr>
          <a:xfrm>
            <a:off x="994876" y="887638"/>
            <a:ext cx="10202248" cy="5094496"/>
          </a:xfrm>
        </p:spPr>
        <p:txBody>
          <a:bodyPr/>
          <a:lstStyle>
            <a:lvl1pPr algn="ctr">
              <a:defRPr sz="4800">
                <a:solidFill>
                  <a:schemeClr val="bg1"/>
                </a:solidFill>
              </a:defRPr>
            </a:lvl1pPr>
          </a:lstStyle>
          <a:p>
            <a:r>
              <a:rPr lang="en-US" dirty="0"/>
              <a:t>Click to add title</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
        <p:nvSpPr>
          <p:cNvPr id="2" name="Rectangle 1">
            <a:extLst>
              <a:ext uri="{FF2B5EF4-FFF2-40B4-BE49-F238E27FC236}">
                <a16:creationId xmlns:a16="http://schemas.microsoft.com/office/drawing/2014/main" id="{8E93BDAB-CB06-403B-00FD-9D1C2812A298}"/>
              </a:ext>
              <a:ext uri="{C183D7F6-B498-43B3-948B-1728B52AA6E4}">
                <adec:decorative xmlns:adec="http://schemas.microsoft.com/office/drawing/2017/decorative" val="1"/>
              </a:ext>
            </a:extLst>
          </p:cNvPr>
          <p:cNvSpPr/>
          <p:nvPr userDrawn="1"/>
        </p:nvSpPr>
        <p:spPr>
          <a:xfrm rot="5400000">
            <a:off x="-2990939" y="2990938"/>
            <a:ext cx="6855801"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A6FB1FDB-9C8A-890A-5051-8D49E105FD49}"/>
              </a:ext>
              <a:ext uri="{C183D7F6-B498-43B3-948B-1728B52AA6E4}">
                <adec:decorative xmlns:adec="http://schemas.microsoft.com/office/drawing/2017/decorative" val="1"/>
              </a:ext>
            </a:extLst>
          </p:cNvPr>
          <p:cNvSpPr/>
          <p:nvPr userDrawn="1"/>
        </p:nvSpPr>
        <p:spPr>
          <a:xfrm>
            <a:off x="1" y="5983104"/>
            <a:ext cx="12192000" cy="873925"/>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21">
            <a:extLst>
              <a:ext uri="{FF2B5EF4-FFF2-40B4-BE49-F238E27FC236}">
                <a16:creationId xmlns:a16="http://schemas.microsoft.com/office/drawing/2014/main" id="{46056E81-9CB5-42E9-6689-B711F575C8F2}"/>
              </a:ext>
              <a:ext uri="{C183D7F6-B498-43B3-948B-1728B52AA6E4}">
                <adec:decorative xmlns:adec="http://schemas.microsoft.com/office/drawing/2017/decorative" val="1"/>
              </a:ext>
            </a:extLst>
          </p:cNvPr>
          <p:cNvSpPr/>
          <p:nvPr userDrawn="1"/>
        </p:nvSpPr>
        <p:spPr>
          <a:xfrm flipV="1">
            <a:off x="8981493" y="0"/>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22">
            <a:extLst>
              <a:ext uri="{FF2B5EF4-FFF2-40B4-BE49-F238E27FC236}">
                <a16:creationId xmlns:a16="http://schemas.microsoft.com/office/drawing/2014/main" id="{3D075254-6FC4-6738-BBBE-1BACB99E424A}"/>
              </a:ext>
              <a:ext uri="{C183D7F6-B498-43B3-948B-1728B52AA6E4}">
                <adec:decorative xmlns:adec="http://schemas.microsoft.com/office/drawing/2017/decorative" val="1"/>
              </a:ext>
            </a:extLst>
          </p:cNvPr>
          <p:cNvSpPr>
            <a:spLocks noChangeAspect="1"/>
          </p:cNvSpPr>
          <p:nvPr userDrawn="1"/>
        </p:nvSpPr>
        <p:spPr>
          <a:xfrm flipH="1" flipV="1">
            <a:off x="0" y="-8"/>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056202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About 1">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5BA2562-20F9-9DC8-81EB-6ED26B24D7E3}"/>
              </a:ext>
              <a:ext uri="{C183D7F6-B498-43B3-948B-1728B52AA6E4}">
                <adec:decorative xmlns:adec="http://schemas.microsoft.com/office/drawing/2017/decorative" val="1"/>
              </a:ext>
            </a:extLst>
          </p:cNvPr>
          <p:cNvSpPr/>
          <p:nvPr userDrawn="1"/>
        </p:nvSpPr>
        <p:spPr>
          <a:xfrm>
            <a:off x="1" y="5983099"/>
            <a:ext cx="12192000" cy="873925"/>
          </a:xfrm>
          <a:prstGeom prst="rect">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25">
            <a:extLst>
              <a:ext uri="{FF2B5EF4-FFF2-40B4-BE49-F238E27FC236}">
                <a16:creationId xmlns:a16="http://schemas.microsoft.com/office/drawing/2014/main" id="{369E878B-C75C-98DC-B694-2C40507C4945}"/>
              </a:ext>
              <a:ext uri="{C183D7F6-B498-43B3-948B-1728B52AA6E4}">
                <adec:decorative xmlns:adec="http://schemas.microsoft.com/office/drawing/2017/decorative" val="1"/>
              </a:ext>
            </a:extLst>
          </p:cNvPr>
          <p:cNvSpPr/>
          <p:nvPr userDrawn="1"/>
        </p:nvSpPr>
        <p:spPr>
          <a:xfrm>
            <a:off x="8991644" y="3657675"/>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27">
            <a:extLst>
              <a:ext uri="{FF2B5EF4-FFF2-40B4-BE49-F238E27FC236}">
                <a16:creationId xmlns:a16="http://schemas.microsoft.com/office/drawing/2014/main" id="{DC03A063-67E0-718E-206C-6C807C20026A}"/>
              </a:ext>
              <a:ext uri="{C183D7F6-B498-43B3-948B-1728B52AA6E4}">
                <adec:decorative xmlns:adec="http://schemas.microsoft.com/office/drawing/2017/decorative" val="1"/>
              </a:ext>
            </a:extLst>
          </p:cNvPr>
          <p:cNvSpPr>
            <a:spLocks noChangeAspect="1"/>
          </p:cNvSpPr>
          <p:nvPr userDrawn="1"/>
        </p:nvSpPr>
        <p:spPr>
          <a:xfrm flipH="1" flipV="1">
            <a:off x="0" y="-5"/>
            <a:ext cx="2286000" cy="2285973"/>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30">
            <a:extLst>
              <a:ext uri="{FF2B5EF4-FFF2-40B4-BE49-F238E27FC236}">
                <a16:creationId xmlns:a16="http://schemas.microsoft.com/office/drawing/2014/main" id="{6D86FEEF-2721-A616-B636-7C6F8B1B5D56}"/>
              </a:ext>
              <a:ext uri="{C183D7F6-B498-43B3-948B-1728B52AA6E4}">
                <adec:decorative xmlns:adec="http://schemas.microsoft.com/office/drawing/2017/decorative" val="1"/>
              </a:ext>
            </a:extLst>
          </p:cNvPr>
          <p:cNvSpPr>
            <a:spLocks noChangeAspect="1"/>
          </p:cNvSpPr>
          <p:nvPr userDrawn="1"/>
        </p:nvSpPr>
        <p:spPr>
          <a:xfrm rot="16200000" flipH="1" flipV="1">
            <a:off x="-433923" y="5546250"/>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Title 17">
            <a:extLst>
              <a:ext uri="{FF2B5EF4-FFF2-40B4-BE49-F238E27FC236}">
                <a16:creationId xmlns:a16="http://schemas.microsoft.com/office/drawing/2014/main" id="{4AC20A76-77DC-62F7-C0E5-66C03853B31E}"/>
              </a:ext>
            </a:extLst>
          </p:cNvPr>
          <p:cNvSpPr>
            <a:spLocks noGrp="1"/>
          </p:cNvSpPr>
          <p:nvPr>
            <p:ph type="title" hasCustomPrompt="1"/>
          </p:nvPr>
        </p:nvSpPr>
        <p:spPr>
          <a:xfrm>
            <a:off x="1371599" y="1478396"/>
            <a:ext cx="3710355" cy="3445297"/>
          </a:xfrm>
        </p:spPr>
        <p:txBody>
          <a:bodyPr>
            <a:normAutofit/>
          </a:bodyPr>
          <a:lstStyle>
            <a:lvl1pPr>
              <a:defRPr sz="3600">
                <a:solidFill>
                  <a:schemeClr val="accent2">
                    <a:lumMod val="75000"/>
                  </a:schemeClr>
                </a:solidFill>
              </a:defRPr>
            </a:lvl1pPr>
          </a:lstStyle>
          <a:p>
            <a:r>
              <a:rPr lang="en-US" dirty="0"/>
              <a:t>Click to add title</a:t>
            </a:r>
          </a:p>
        </p:txBody>
      </p:sp>
      <p:sp>
        <p:nvSpPr>
          <p:cNvPr id="20" name="Content Placeholder 19">
            <a:extLst>
              <a:ext uri="{FF2B5EF4-FFF2-40B4-BE49-F238E27FC236}">
                <a16:creationId xmlns:a16="http://schemas.microsoft.com/office/drawing/2014/main" id="{CF99A149-DEF4-9E0F-D0DE-E859DB6CA539}"/>
              </a:ext>
            </a:extLst>
          </p:cNvPr>
          <p:cNvSpPr>
            <a:spLocks noGrp="1"/>
          </p:cNvSpPr>
          <p:nvPr>
            <p:ph sz="quarter" idx="10" hasCustomPrompt="1"/>
          </p:nvPr>
        </p:nvSpPr>
        <p:spPr>
          <a:xfrm>
            <a:off x="5360465" y="1477963"/>
            <a:ext cx="5536135" cy="3446462"/>
          </a:xfrm>
        </p:spPr>
        <p:txBody>
          <a:bodyPr anchor="ctr">
            <a:normAutofit/>
          </a:bodyPr>
          <a:lstStyle>
            <a:lvl1pPr marL="0" indent="0">
              <a:buNone/>
              <a:defRPr sz="1800"/>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chemeClr val="bg1"/>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046245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610C35C-5361-BD30-EB79-01BD72158B57}"/>
              </a:ext>
              <a:ext uri="{C183D7F6-B498-43B3-948B-1728B52AA6E4}">
                <adec:decorative xmlns:adec="http://schemas.microsoft.com/office/drawing/2017/decorative" val="1"/>
              </a:ext>
            </a:extLst>
          </p:cNvPr>
          <p:cNvSpPr/>
          <p:nvPr userDrawn="1"/>
        </p:nvSpPr>
        <p:spPr>
          <a:xfrm rot="5400000">
            <a:off x="-2992038" y="2992045"/>
            <a:ext cx="6858000"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26">
            <a:extLst>
              <a:ext uri="{FF2B5EF4-FFF2-40B4-BE49-F238E27FC236}">
                <a16:creationId xmlns:a16="http://schemas.microsoft.com/office/drawing/2014/main" id="{948A7171-32A3-1CAC-DDFD-7C44DDAF06EA}"/>
              </a:ext>
              <a:ext uri="{C183D7F6-B498-43B3-948B-1728B52AA6E4}">
                <adec:decorative xmlns:adec="http://schemas.microsoft.com/office/drawing/2017/decorative" val="1"/>
              </a:ext>
            </a:extLst>
          </p:cNvPr>
          <p:cNvSpPr>
            <a:spLocks noChangeAspect="1"/>
          </p:cNvSpPr>
          <p:nvPr userDrawn="1"/>
        </p:nvSpPr>
        <p:spPr>
          <a:xfrm flipH="1" flipV="1">
            <a:off x="1" y="0"/>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47">
            <a:extLst>
              <a:ext uri="{FF2B5EF4-FFF2-40B4-BE49-F238E27FC236}">
                <a16:creationId xmlns:a16="http://schemas.microsoft.com/office/drawing/2014/main" id="{06FD5EAC-FAC4-CDB4-6AB8-809E940F0780}"/>
              </a:ext>
              <a:ext uri="{C183D7F6-B498-43B3-948B-1728B52AA6E4}">
                <adec:decorative xmlns:adec="http://schemas.microsoft.com/office/drawing/2017/decorative" val="1"/>
              </a:ext>
            </a:extLst>
          </p:cNvPr>
          <p:cNvSpPr/>
          <p:nvPr userDrawn="1"/>
        </p:nvSpPr>
        <p:spPr>
          <a:xfrm>
            <a:off x="8991644" y="3657688"/>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Title 9">
            <a:extLst>
              <a:ext uri="{FF2B5EF4-FFF2-40B4-BE49-F238E27FC236}">
                <a16:creationId xmlns:a16="http://schemas.microsoft.com/office/drawing/2014/main" id="{6DA13352-25BC-FD28-A34C-DD204D5BF178}"/>
              </a:ext>
            </a:extLst>
          </p:cNvPr>
          <p:cNvSpPr>
            <a:spLocks noGrp="1"/>
          </p:cNvSpPr>
          <p:nvPr>
            <p:ph type="title" hasCustomPrompt="1"/>
          </p:nvPr>
        </p:nvSpPr>
        <p:spPr>
          <a:xfrm>
            <a:off x="1381748" y="246183"/>
            <a:ext cx="9525000" cy="1919521"/>
          </a:xfrm>
        </p:spPr>
        <p:txBody>
          <a:bodyPr>
            <a:normAutofit/>
          </a:bodyPr>
          <a:lstStyle>
            <a:lvl1pPr>
              <a:defRPr sz="3600">
                <a:solidFill>
                  <a:schemeClr val="accent2">
                    <a:lumMod val="75000"/>
                  </a:schemeClr>
                </a:solidFill>
              </a:defRPr>
            </a:lvl1pPr>
          </a:lstStyle>
          <a:p>
            <a:r>
              <a:rPr lang="en-US" dirty="0"/>
              <a:t>Click to add title</a:t>
            </a:r>
          </a:p>
        </p:txBody>
      </p:sp>
      <p:sp>
        <p:nvSpPr>
          <p:cNvPr id="12" name="Content Placeholder 11">
            <a:extLst>
              <a:ext uri="{FF2B5EF4-FFF2-40B4-BE49-F238E27FC236}">
                <a16:creationId xmlns:a16="http://schemas.microsoft.com/office/drawing/2014/main" id="{034108AC-4ED2-99E6-0212-0AC0802C553A}"/>
              </a:ext>
            </a:extLst>
          </p:cNvPr>
          <p:cNvSpPr>
            <a:spLocks noGrp="1"/>
          </p:cNvSpPr>
          <p:nvPr>
            <p:ph sz="quarter" idx="10" hasCustomPrompt="1"/>
          </p:nvPr>
        </p:nvSpPr>
        <p:spPr>
          <a:xfrm>
            <a:off x="1371600" y="2274033"/>
            <a:ext cx="9525000" cy="3317875"/>
          </a:xfrm>
        </p:spPr>
        <p:txBody>
          <a:bodyPr>
            <a:normAutofit/>
          </a:bodyPr>
          <a:lstStyle>
            <a:lvl1pPr>
              <a:spcBef>
                <a:spcPts val="0"/>
              </a:spcBef>
              <a:spcAft>
                <a:spcPts val="600"/>
              </a:spcAft>
              <a:buClr>
                <a:schemeClr val="tx1"/>
              </a:buClr>
              <a:defRPr sz="1800"/>
            </a:lvl1pPr>
            <a:lvl2pPr>
              <a:spcBef>
                <a:spcPts val="0"/>
              </a:spcBef>
              <a:spcAft>
                <a:spcPts val="600"/>
              </a:spcAft>
              <a:buClr>
                <a:schemeClr val="tx1"/>
              </a:buClr>
              <a:defRPr sz="1600"/>
            </a:lvl2pPr>
            <a:lvl3pPr>
              <a:spcBef>
                <a:spcPts val="0"/>
              </a:spcBef>
              <a:spcAft>
                <a:spcPts val="600"/>
              </a:spcAft>
              <a:buClr>
                <a:schemeClr val="tx1"/>
              </a:buClr>
              <a:defRPr sz="1400"/>
            </a:lvl3pPr>
            <a:lvl4pPr>
              <a:spcBef>
                <a:spcPts val="0"/>
              </a:spcBef>
              <a:spcAft>
                <a:spcPts val="600"/>
              </a:spcAft>
              <a:buClr>
                <a:schemeClr val="tx1"/>
              </a:buClr>
              <a:defRPr sz="1200"/>
            </a:lvl4pPr>
            <a:lvl5pPr>
              <a:spcBef>
                <a:spcPts val="0"/>
              </a:spcBef>
              <a:spcAft>
                <a:spcPts val="600"/>
              </a:spcAft>
              <a:buClr>
                <a:schemeClr val="tx1"/>
              </a:buClr>
              <a:defRPr sz="12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222593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Title 3">
    <p:bg>
      <p:bgPr>
        <a:solidFill>
          <a:schemeClr val="accent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6B6590-E6B3-B91C-752E-88256804F19D}"/>
              </a:ext>
              <a:ext uri="{C183D7F6-B498-43B3-948B-1728B52AA6E4}">
                <adec:decorative xmlns:adec="http://schemas.microsoft.com/office/drawing/2017/decorative" val="1"/>
              </a:ext>
            </a:extLst>
          </p:cNvPr>
          <p:cNvSpPr/>
          <p:nvPr userDrawn="1"/>
        </p:nvSpPr>
        <p:spPr>
          <a:xfrm>
            <a:off x="1" y="5983104"/>
            <a:ext cx="12192000"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26">
            <a:extLst>
              <a:ext uri="{FF2B5EF4-FFF2-40B4-BE49-F238E27FC236}">
                <a16:creationId xmlns:a16="http://schemas.microsoft.com/office/drawing/2014/main" id="{3A11B3D3-2DE9-50B1-D34F-653D46693293}"/>
              </a:ext>
              <a:ext uri="{C183D7F6-B498-43B3-948B-1728B52AA6E4}">
                <adec:decorative xmlns:adec="http://schemas.microsoft.com/office/drawing/2017/decorative" val="1"/>
              </a:ext>
            </a:extLst>
          </p:cNvPr>
          <p:cNvSpPr/>
          <p:nvPr userDrawn="1"/>
        </p:nvSpPr>
        <p:spPr>
          <a:xfrm>
            <a:off x="8981493" y="3657680"/>
            <a:ext cx="3200357" cy="3200320"/>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27">
            <a:extLst>
              <a:ext uri="{FF2B5EF4-FFF2-40B4-BE49-F238E27FC236}">
                <a16:creationId xmlns:a16="http://schemas.microsoft.com/office/drawing/2014/main" id="{5EEBEB28-1DE8-01FC-1208-CE71F445D835}"/>
              </a:ext>
              <a:ext uri="{C183D7F6-B498-43B3-948B-1728B52AA6E4}">
                <adec:decorative xmlns:adec="http://schemas.microsoft.com/office/drawing/2017/decorative" val="1"/>
              </a:ext>
            </a:extLst>
          </p:cNvPr>
          <p:cNvSpPr>
            <a:spLocks noChangeAspect="1"/>
          </p:cNvSpPr>
          <p:nvPr userDrawn="1"/>
        </p:nvSpPr>
        <p:spPr>
          <a:xfrm flipH="1" flipV="1">
            <a:off x="0" y="0"/>
            <a:ext cx="2286000" cy="2285973"/>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Freeform 31">
            <a:extLst>
              <a:ext uri="{FF2B5EF4-FFF2-40B4-BE49-F238E27FC236}">
                <a16:creationId xmlns:a16="http://schemas.microsoft.com/office/drawing/2014/main" id="{836BB78A-11DB-CCF3-7F2E-C0243B40951E}"/>
              </a:ext>
              <a:ext uri="{C183D7F6-B498-43B3-948B-1728B52AA6E4}">
                <adec:decorative xmlns:adec="http://schemas.microsoft.com/office/drawing/2017/decorative" val="1"/>
              </a:ext>
            </a:extLst>
          </p:cNvPr>
          <p:cNvSpPr>
            <a:spLocks noChangeAspect="1"/>
          </p:cNvSpPr>
          <p:nvPr userDrawn="1"/>
        </p:nvSpPr>
        <p:spPr>
          <a:xfrm rot="16200000" flipH="1" flipV="1">
            <a:off x="-433923" y="5546255"/>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Title 8">
            <a:extLst>
              <a:ext uri="{FF2B5EF4-FFF2-40B4-BE49-F238E27FC236}">
                <a16:creationId xmlns:a16="http://schemas.microsoft.com/office/drawing/2014/main" id="{00220F55-A7D0-A330-0E21-94E0D5ECA856}"/>
              </a:ext>
            </a:extLst>
          </p:cNvPr>
          <p:cNvSpPr>
            <a:spLocks noGrp="1"/>
          </p:cNvSpPr>
          <p:nvPr>
            <p:ph type="title" hasCustomPrompt="1"/>
          </p:nvPr>
        </p:nvSpPr>
        <p:spPr>
          <a:xfrm>
            <a:off x="1750734" y="835269"/>
            <a:ext cx="8690533" cy="2821183"/>
          </a:xfrm>
        </p:spPr>
        <p:txBody>
          <a:bodyPr anchor="b">
            <a:normAutofit/>
          </a:bodyPr>
          <a:lstStyle>
            <a:lvl1pPr algn="ctr">
              <a:defRPr sz="3600">
                <a:solidFill>
                  <a:schemeClr val="bg2"/>
                </a:solidFill>
              </a:defRPr>
            </a:lvl1pPr>
          </a:lstStyle>
          <a:p>
            <a:r>
              <a:rPr lang="en-US" dirty="0"/>
              <a:t>Click to add title</a:t>
            </a:r>
          </a:p>
        </p:txBody>
      </p:sp>
      <p:sp>
        <p:nvSpPr>
          <p:cNvPr id="11" name="Content Placeholder 10">
            <a:extLst>
              <a:ext uri="{FF2B5EF4-FFF2-40B4-BE49-F238E27FC236}">
                <a16:creationId xmlns:a16="http://schemas.microsoft.com/office/drawing/2014/main" id="{560B5AC1-38AD-9D8D-25F1-F8E10DE48AD7}"/>
              </a:ext>
            </a:extLst>
          </p:cNvPr>
          <p:cNvSpPr>
            <a:spLocks noGrp="1"/>
          </p:cNvSpPr>
          <p:nvPr>
            <p:ph sz="quarter" idx="10" hasCustomPrompt="1"/>
          </p:nvPr>
        </p:nvSpPr>
        <p:spPr>
          <a:xfrm>
            <a:off x="1745739" y="3858233"/>
            <a:ext cx="8700522" cy="1953481"/>
          </a:xfrm>
        </p:spPr>
        <p:txBody>
          <a:bodyPr>
            <a:normAutofit/>
          </a:bodyPr>
          <a:lstStyle>
            <a:lvl1pPr marL="0" indent="0" algn="ctr">
              <a:buNone/>
              <a:defRPr sz="1800">
                <a:solidFill>
                  <a:schemeClr val="bg2"/>
                </a:solidFill>
              </a:defRPr>
            </a:lvl1pPr>
            <a:lvl2pPr marL="457200" indent="0" algn="ctr">
              <a:buNone/>
              <a:defRPr sz="1600">
                <a:solidFill>
                  <a:schemeClr val="bg2"/>
                </a:solidFill>
              </a:defRPr>
            </a:lvl2pPr>
            <a:lvl3pPr marL="914400" indent="0" algn="ctr">
              <a:buNone/>
              <a:defRPr sz="1400">
                <a:solidFill>
                  <a:schemeClr val="bg2"/>
                </a:solidFill>
              </a:defRPr>
            </a:lvl3pPr>
            <a:lvl4pPr marL="1371600" indent="0" algn="ctr">
              <a:buNone/>
              <a:defRPr sz="1200">
                <a:solidFill>
                  <a:schemeClr val="bg2"/>
                </a:solidFill>
              </a:defRPr>
            </a:lvl4pPr>
            <a:lvl5pPr marL="1828800" indent="0" algn="ctr">
              <a:buNone/>
              <a:defRPr sz="1200">
                <a:solidFill>
                  <a:schemeClr val="bg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97219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Closing 1">
    <p:bg>
      <p:bgPr>
        <a:solidFill>
          <a:schemeClr val="accent2"/>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181407F-D7F6-56CB-135C-01868BC1917D}"/>
              </a:ext>
            </a:extLst>
          </p:cNvPr>
          <p:cNvSpPr>
            <a:spLocks noGrp="1"/>
          </p:cNvSpPr>
          <p:nvPr>
            <p:ph type="title" hasCustomPrompt="1"/>
          </p:nvPr>
        </p:nvSpPr>
        <p:spPr>
          <a:xfrm>
            <a:off x="1371597" y="1088211"/>
            <a:ext cx="4602483" cy="4896019"/>
          </a:xfrm>
        </p:spPr>
        <p:txBody>
          <a:bodyPr>
            <a:normAutofit/>
          </a:bodyPr>
          <a:lstStyle>
            <a:lvl1pPr>
              <a:defRPr sz="4800">
                <a:solidFill>
                  <a:schemeClr val="bg2"/>
                </a:solidFill>
              </a:defRPr>
            </a:lvl1pPr>
          </a:lstStyle>
          <a:p>
            <a:r>
              <a:rPr lang="en-US" dirty="0"/>
              <a:t>Click to add title</a:t>
            </a:r>
          </a:p>
        </p:txBody>
      </p:sp>
      <p:sp>
        <p:nvSpPr>
          <p:cNvPr id="2" name="Rectangle 1">
            <a:extLst>
              <a:ext uri="{FF2B5EF4-FFF2-40B4-BE49-F238E27FC236}">
                <a16:creationId xmlns:a16="http://schemas.microsoft.com/office/drawing/2014/main" id="{7E517585-E867-BB06-B195-272DA0FD4799}"/>
              </a:ext>
              <a:ext uri="{C183D7F6-B498-43B3-948B-1728B52AA6E4}">
                <adec:decorative xmlns:adec="http://schemas.microsoft.com/office/drawing/2017/decorative" val="1"/>
              </a:ext>
            </a:extLst>
          </p:cNvPr>
          <p:cNvSpPr/>
          <p:nvPr userDrawn="1"/>
        </p:nvSpPr>
        <p:spPr>
          <a:xfrm>
            <a:off x="1" y="-8"/>
            <a:ext cx="12192000" cy="873925"/>
          </a:xfrm>
          <a:prstGeom prst="rect">
            <a:avLst/>
          </a:prstGeom>
          <a:solidFill>
            <a:schemeClr val="accent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C92D9EBD-88FB-A2C3-7EC2-46DD7B53267E}"/>
              </a:ext>
              <a:ext uri="{C183D7F6-B498-43B3-948B-1728B52AA6E4}">
                <adec:decorative xmlns:adec="http://schemas.microsoft.com/office/drawing/2017/decorative" val="1"/>
              </a:ext>
            </a:extLst>
          </p:cNvPr>
          <p:cNvSpPr/>
          <p:nvPr userDrawn="1"/>
        </p:nvSpPr>
        <p:spPr>
          <a:xfrm rot="5400000">
            <a:off x="-2990939" y="2990938"/>
            <a:ext cx="6855801" cy="873925"/>
          </a:xfrm>
          <a:prstGeom prst="rect">
            <a:avLst/>
          </a:prstGeom>
          <a:solidFill>
            <a:schemeClr val="accent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reeform 22">
            <a:extLst>
              <a:ext uri="{FF2B5EF4-FFF2-40B4-BE49-F238E27FC236}">
                <a16:creationId xmlns:a16="http://schemas.microsoft.com/office/drawing/2014/main" id="{CB417425-9078-B6E8-97F7-BAA1536BA069}"/>
              </a:ext>
              <a:ext uri="{C183D7F6-B498-43B3-948B-1728B52AA6E4}">
                <adec:decorative xmlns:adec="http://schemas.microsoft.com/office/drawing/2017/decorative" val="1"/>
              </a:ext>
            </a:extLst>
          </p:cNvPr>
          <p:cNvSpPr>
            <a:spLocks noChangeAspect="1"/>
          </p:cNvSpPr>
          <p:nvPr userDrawn="1"/>
        </p:nvSpPr>
        <p:spPr>
          <a:xfrm flipH="1" flipV="1">
            <a:off x="0" y="-8"/>
            <a:ext cx="1745673" cy="877824"/>
          </a:xfrm>
          <a:custGeom>
            <a:avLst/>
            <a:gdLst>
              <a:gd name="connsiteX0" fmla="*/ 0 w 4572000"/>
              <a:gd name="connsiteY0" fmla="*/ 2285974 h 2285974"/>
              <a:gd name="connsiteX1" fmla="*/ 113956 w 4572000"/>
              <a:gd name="connsiteY1" fmla="*/ 2283183 h 2285974"/>
              <a:gd name="connsiteX2" fmla="*/ 2283027 w 4572000"/>
              <a:gd name="connsiteY2" fmla="*/ 117584 h 2285974"/>
              <a:gd name="connsiteX3" fmla="*/ 2286000 w 4572000"/>
              <a:gd name="connsiteY3" fmla="*/ 0 h 2285974"/>
              <a:gd name="connsiteX4" fmla="*/ 2288973 w 4572000"/>
              <a:gd name="connsiteY4" fmla="*/ 117584 h 2285974"/>
              <a:gd name="connsiteX5" fmla="*/ 4458044 w 4572000"/>
              <a:gd name="connsiteY5" fmla="*/ 2283183 h 2285974"/>
              <a:gd name="connsiteX6" fmla="*/ 4572000 w 4572000"/>
              <a:gd name="connsiteY6" fmla="*/ 2285974 h 2285974"/>
              <a:gd name="connsiteX7" fmla="*/ 2286000 w 4572000"/>
              <a:gd name="connsiteY7" fmla="*/ 2285974 h 2285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72000" h="2285974">
                <a:moveTo>
                  <a:pt x="0" y="2285974"/>
                </a:moveTo>
                <a:lnTo>
                  <a:pt x="113956" y="2283183"/>
                </a:lnTo>
                <a:cubicBezTo>
                  <a:pt x="1284562" y="2225701"/>
                  <a:pt x="2223714" y="1287708"/>
                  <a:pt x="2283027" y="117584"/>
                </a:cubicBezTo>
                <a:lnTo>
                  <a:pt x="2286000" y="0"/>
                </a:lnTo>
                <a:lnTo>
                  <a:pt x="2288973" y="117584"/>
                </a:lnTo>
                <a:cubicBezTo>
                  <a:pt x="2348287" y="1287708"/>
                  <a:pt x="3287438" y="2225701"/>
                  <a:pt x="4458044" y="2283183"/>
                </a:cubicBezTo>
                <a:lnTo>
                  <a:pt x="4572000" y="2285974"/>
                </a:lnTo>
                <a:lnTo>
                  <a:pt x="2286000" y="2285974"/>
                </a:lnTo>
                <a:close/>
              </a:path>
            </a:pathLst>
          </a:custGeom>
          <a:solidFill>
            <a:schemeClr val="accent2">
              <a:lumMod val="40000"/>
              <a:lumOff val="6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4">
            <a:extLst>
              <a:ext uri="{FF2B5EF4-FFF2-40B4-BE49-F238E27FC236}">
                <a16:creationId xmlns:a16="http://schemas.microsoft.com/office/drawing/2014/main" id="{D7F56B38-71B8-A745-8D9C-BBEA278F3FC5}"/>
              </a:ext>
              <a:ext uri="{C183D7F6-B498-43B3-948B-1728B52AA6E4}">
                <adec:decorative xmlns:adec="http://schemas.microsoft.com/office/drawing/2017/decorative" val="1"/>
              </a:ext>
            </a:extLst>
          </p:cNvPr>
          <p:cNvSpPr>
            <a:spLocks noChangeAspect="1"/>
          </p:cNvSpPr>
          <p:nvPr userDrawn="1"/>
        </p:nvSpPr>
        <p:spPr>
          <a:xfrm>
            <a:off x="9905999" y="4572027"/>
            <a:ext cx="2286000" cy="2285973"/>
          </a:xfrm>
          <a:custGeom>
            <a:avLst/>
            <a:gdLst>
              <a:gd name="connsiteX0" fmla="*/ 3200357 w 3200357"/>
              <a:gd name="connsiteY0" fmla="*/ 0 h 3200320"/>
              <a:gd name="connsiteX1" fmla="*/ 3200357 w 3200357"/>
              <a:gd name="connsiteY1" fmla="*/ 3200320 h 3200320"/>
              <a:gd name="connsiteX2" fmla="*/ 0 w 3200357"/>
              <a:gd name="connsiteY2" fmla="*/ 3200320 h 3200320"/>
              <a:gd name="connsiteX3" fmla="*/ 159536 w 3200357"/>
              <a:gd name="connsiteY3" fmla="*/ 3196412 h 3200320"/>
              <a:gd name="connsiteX4" fmla="*/ 3196195 w 3200357"/>
              <a:gd name="connsiteY4" fmla="*/ 164613 h 3200320"/>
              <a:gd name="connsiteX5" fmla="*/ 3200357 w 3200357"/>
              <a:gd name="connsiteY5" fmla="*/ 0 h 320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0357" h="3200320">
                <a:moveTo>
                  <a:pt x="3200357" y="0"/>
                </a:moveTo>
                <a:lnTo>
                  <a:pt x="3200357" y="3200320"/>
                </a:lnTo>
                <a:lnTo>
                  <a:pt x="0" y="3200320"/>
                </a:lnTo>
                <a:lnTo>
                  <a:pt x="159536" y="3196412"/>
                </a:lnTo>
                <a:cubicBezTo>
                  <a:pt x="1798363" y="3115939"/>
                  <a:pt x="3113157" y="1802765"/>
                  <a:pt x="3196195" y="164613"/>
                </a:cubicBezTo>
                <a:lnTo>
                  <a:pt x="3200357" y="0"/>
                </a:lnTo>
                <a:close/>
              </a:path>
            </a:pathLst>
          </a:custGeom>
          <a:solidFill>
            <a:schemeClr val="accent2">
              <a:lumMod val="60000"/>
              <a:lumOff val="40000"/>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Content Placeholder 10">
            <a:extLst>
              <a:ext uri="{FF2B5EF4-FFF2-40B4-BE49-F238E27FC236}">
                <a16:creationId xmlns:a16="http://schemas.microsoft.com/office/drawing/2014/main" id="{45E5C644-63C0-D8A4-7EF1-1681AFB1F4D9}"/>
              </a:ext>
            </a:extLst>
          </p:cNvPr>
          <p:cNvSpPr>
            <a:spLocks noGrp="1"/>
          </p:cNvSpPr>
          <p:nvPr>
            <p:ph sz="quarter" idx="10" hasCustomPrompt="1"/>
          </p:nvPr>
        </p:nvSpPr>
        <p:spPr>
          <a:xfrm>
            <a:off x="6324599" y="1088210"/>
            <a:ext cx="4373564" cy="4894894"/>
          </a:xfrm>
        </p:spPr>
        <p:txBody>
          <a:bodyPr anchor="ctr">
            <a:normAutofit/>
          </a:bodyPr>
          <a:lstStyle>
            <a:lvl1pPr marL="0" indent="0">
              <a:spcBef>
                <a:spcPts val="0"/>
              </a:spcBef>
              <a:spcAft>
                <a:spcPts val="600"/>
              </a:spcAft>
              <a:buNone/>
              <a:defRPr sz="1800" b="1">
                <a:solidFill>
                  <a:schemeClr val="bg2"/>
                </a:solidFill>
              </a:defRPr>
            </a:lvl1pPr>
            <a:lvl2pPr marL="457200" indent="0">
              <a:spcBef>
                <a:spcPts val="0"/>
              </a:spcBef>
              <a:spcAft>
                <a:spcPts val="600"/>
              </a:spcAft>
              <a:buNone/>
              <a:defRPr sz="1600" b="1">
                <a:solidFill>
                  <a:schemeClr val="bg2"/>
                </a:solidFill>
              </a:defRPr>
            </a:lvl2pPr>
            <a:lvl3pPr marL="914400" indent="0">
              <a:spcBef>
                <a:spcPts val="0"/>
              </a:spcBef>
              <a:spcAft>
                <a:spcPts val="600"/>
              </a:spcAft>
              <a:buNone/>
              <a:defRPr sz="1400" b="1">
                <a:solidFill>
                  <a:schemeClr val="bg2"/>
                </a:solidFill>
              </a:defRPr>
            </a:lvl3pPr>
            <a:lvl4pPr marL="1371600" indent="0">
              <a:spcBef>
                <a:spcPts val="0"/>
              </a:spcBef>
              <a:spcAft>
                <a:spcPts val="600"/>
              </a:spcAft>
              <a:buNone/>
              <a:defRPr sz="1200" b="1">
                <a:solidFill>
                  <a:schemeClr val="bg2"/>
                </a:solidFill>
              </a:defRPr>
            </a:lvl4pPr>
            <a:lvl5pPr marL="1828800" indent="0">
              <a:spcBef>
                <a:spcPts val="0"/>
              </a:spcBef>
              <a:spcAft>
                <a:spcPts val="600"/>
              </a:spcAft>
              <a:buNone/>
              <a:defRPr sz="1200" b="1">
                <a:solidFill>
                  <a:schemeClr val="bg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C663CA19-070F-D373-ED8C-B6F895D11B84}"/>
              </a:ext>
            </a:extLst>
          </p:cNvPr>
          <p:cNvSpPr>
            <a:spLocks noGrp="1"/>
          </p:cNvSpPr>
          <p:nvPr>
            <p:ph type="sldNum" sz="quarter" idx="4"/>
          </p:nvPr>
        </p:nvSpPr>
        <p:spPr>
          <a:xfrm>
            <a:off x="10896600" y="5983104"/>
            <a:ext cx="1295400" cy="874895"/>
          </a:xfrm>
          <a:prstGeom prst="rect">
            <a:avLst/>
          </a:prstGeom>
        </p:spPr>
        <p:txBody>
          <a:bodyPr vert="horz" lIns="91440" tIns="45720" rIns="91440" bIns="45720" rtlCol="0" anchor="ctr"/>
          <a:lstStyle>
            <a:lvl1pPr algn="ctr">
              <a:defRPr sz="12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019828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590668"/>
            <a:ext cx="9914859" cy="1329004"/>
          </a:xfrm>
        </p:spPr>
        <p:txBody>
          <a:bodyPr>
            <a:normAutofit/>
          </a:bodyPr>
          <a:lstStyle>
            <a:lvl1pPr>
              <a:lnSpc>
                <a:spcPct val="100000"/>
              </a:lnSpc>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1919673"/>
            <a:ext cx="9914860" cy="4123318"/>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endParaRPr lang="en-US" dirty="0"/>
          </a:p>
        </p:txBody>
      </p:sp>
      <p:sp>
        <p:nvSpPr>
          <p:cNvPr id="5" name="Footer Placeholder 4">
            <a:extLst>
              <a:ext uri="{FF2B5EF4-FFF2-40B4-BE49-F238E27FC236}">
                <a16:creationId xmlns:a16="http://schemas.microsoft.com/office/drawing/2014/main" id="{BFA2F5AB-D8C6-4AE1-8FAE-CD0499CB6D03}"/>
              </a:ext>
            </a:extLst>
          </p:cNvPr>
          <p:cNvSpPr>
            <a:spLocks noGrp="1"/>
          </p:cNvSpPr>
          <p:nvPr>
            <p:ph type="ftr" sz="quarter" idx="11"/>
          </p:nvPr>
        </p:nvSpPr>
        <p:spPr>
          <a:xfrm>
            <a:off x="173736" y="6437376"/>
            <a:ext cx="3775914" cy="365125"/>
          </a:xfrm>
        </p:spPr>
        <p:txBody>
          <a:bodyPr/>
          <a:lstStyle>
            <a:lvl1pPr algn="l">
              <a:defRPr>
                <a:solidFill>
                  <a:schemeClr val="accent2"/>
                </a:solidFill>
              </a:defRPr>
            </a:lvl1pPr>
          </a:lstStyle>
          <a:p>
            <a:endParaRPr lang="en-US" sz="1000" dirty="0"/>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sz="1400">
                <a:solidFill>
                  <a:schemeClr val="bg1"/>
                </a:solidFill>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82093947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A94B-011C-4B13-8C12-E91BF7A40087}"/>
              </a:ext>
            </a:extLst>
          </p:cNvPr>
          <p:cNvSpPr>
            <a:spLocks noGrp="1"/>
          </p:cNvSpPr>
          <p:nvPr>
            <p:ph type="title"/>
          </p:nvPr>
        </p:nvSpPr>
        <p:spPr>
          <a:xfrm>
            <a:off x="1524000" y="1320800"/>
            <a:ext cx="9144000" cy="3095813"/>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716D5F3-887C-4A8F-842A-0294A9FB0818}"/>
              </a:ext>
            </a:extLst>
          </p:cNvPr>
          <p:cNvSpPr>
            <a:spLocks noGrp="1"/>
          </p:cNvSpPr>
          <p:nvPr>
            <p:ph type="body" idx="1"/>
          </p:nvPr>
        </p:nvSpPr>
        <p:spPr>
          <a:xfrm>
            <a:off x="1523999" y="4589463"/>
            <a:ext cx="914400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94588B-131A-42F3-B76C-62BD65E4806B}"/>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E111AB28-20BD-4CD8-9840-985C3EDBA16F}"/>
              </a:ext>
            </a:extLst>
          </p:cNvPr>
          <p:cNvSpPr>
            <a:spLocks noGrp="1"/>
          </p:cNvSpPr>
          <p:nvPr>
            <p:ph type="ftr" sz="quarter" idx="11"/>
          </p:nvPr>
        </p:nvSpPr>
        <p:spPr/>
        <p:txBody>
          <a:bodyPr/>
          <a:lstStyle/>
          <a:p>
            <a:endParaRPr lang="en-US" sz="1000" dirty="0"/>
          </a:p>
        </p:txBody>
      </p:sp>
      <p:sp>
        <p:nvSpPr>
          <p:cNvPr id="6" name="Slide Number Placeholder 5">
            <a:extLst>
              <a:ext uri="{FF2B5EF4-FFF2-40B4-BE49-F238E27FC236}">
                <a16:creationId xmlns:a16="http://schemas.microsoft.com/office/drawing/2014/main" id="{E753C85C-3801-46F0-A100-616F5F2F82E9}"/>
              </a:ext>
            </a:extLst>
          </p:cNvPr>
          <p:cNvSpPr>
            <a:spLocks noGrp="1"/>
          </p:cNvSpPr>
          <p:nvPr>
            <p:ph type="sldNum" sz="quarter" idx="12"/>
          </p:nvPr>
        </p:nvSpPr>
        <p:spPr/>
        <p:txBody>
          <a:bodyPr/>
          <a:lstStyle>
            <a:lvl1pPr>
              <a:defRPr sz="1400"/>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14218702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046CFD12-B3EC-432C-B264-8AB571CAAFD5}"/>
              </a:ext>
            </a:extLst>
          </p:cNvPr>
          <p:cNvSpPr>
            <a:spLocks noGrp="1"/>
          </p:cNvSpPr>
          <p:nvPr>
            <p:ph type="ftr" sz="quarter" idx="11"/>
          </p:nvPr>
        </p:nvSpPr>
        <p:spPr/>
        <p:txBody>
          <a:bodyPr/>
          <a:lstStyle/>
          <a:p>
            <a:endParaRPr lang="en-US" sz="1000" dirty="0"/>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lvl1pPr>
              <a:defRPr/>
            </a:lvl1pPr>
          </a:lstStyle>
          <a:p>
            <a:endParaRPr lang="en-US" dirty="0"/>
          </a:p>
        </p:txBody>
      </p:sp>
    </p:spTree>
    <p:extLst>
      <p:ext uri="{BB962C8B-B14F-4D97-AF65-F5344CB8AC3E}">
        <p14:creationId xmlns:p14="http://schemas.microsoft.com/office/powerpoint/2010/main" val="26229050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839788" y="1681163"/>
            <a:ext cx="5157787"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839788" y="2635623"/>
            <a:ext cx="5157787" cy="3554039"/>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1681163"/>
            <a:ext cx="5183188" cy="823912"/>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2635623"/>
            <a:ext cx="5183188" cy="355404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F14EC709-AAD9-475C-AC6A-943A8E872A97}"/>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34210973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p:txBody>
          <a:bodyPr/>
          <a:lstStyle/>
          <a:p>
            <a:endParaRPr lang="en-US" sz="1000" dirty="0"/>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2908977107"/>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p:txBody>
          <a:bodyPr/>
          <a:lstStyle/>
          <a:p>
            <a:endParaRPr lang="en-US" sz="1000" dirty="0"/>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153942744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p:txBody>
          <a:bodyPr/>
          <a:lstStyle/>
          <a:p>
            <a:endParaRPr lang="en-US" sz="1000" dirty="0"/>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41473924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p:txBody>
          <a:bodyPr/>
          <a:lstStyle/>
          <a:p>
            <a:endParaRPr lang="en-US" sz="1000" dirty="0"/>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60365268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7A08E557-10DB-421A-876E-1AE58F8E07C4}"/>
              </a:ext>
            </a:extLst>
          </p:cNvPr>
          <p:cNvSpPr/>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Footer Placeholder 4">
            <a:extLst>
              <a:ext uri="{FF2B5EF4-FFF2-40B4-BE49-F238E27FC236}">
                <a16:creationId xmlns:a16="http://schemas.microsoft.com/office/drawing/2014/main" id="{EC2EBCA0-8609-4F35-8CA7-7AD35FDACD73}"/>
              </a:ext>
            </a:extLst>
          </p:cNvPr>
          <p:cNvSpPr>
            <a:spLocks noGrp="1"/>
          </p:cNvSpPr>
          <p:nvPr>
            <p:ph type="ftr" sz="quarter" idx="3"/>
          </p:nvPr>
        </p:nvSpPr>
        <p:spPr>
          <a:xfrm>
            <a:off x="175613" y="6434560"/>
            <a:ext cx="3428012" cy="365125"/>
          </a:xfrm>
          <a:prstGeom prst="rect">
            <a:avLst/>
          </a:prstGeom>
        </p:spPr>
        <p:txBody>
          <a:bodyPr vert="horz" lIns="91440" tIns="45720" rIns="91440" bIns="45720" rtlCol="0" anchor="ctr"/>
          <a:lstStyle>
            <a:lvl1pPr algn="l">
              <a:defRPr sz="1050" spc="50" baseline="0">
                <a:solidFill>
                  <a:schemeClr val="accent2"/>
                </a:solidFill>
                <a:latin typeface="+mn-lt"/>
              </a:defRPr>
            </a:lvl1pPr>
          </a:lstStyle>
          <a:p>
            <a:endParaRPr lang="en-US" sz="1000" dirty="0"/>
          </a:p>
        </p:txBody>
      </p:sp>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590372"/>
            <a:ext cx="10202248" cy="13258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1916262"/>
            <a:ext cx="10192198" cy="4133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1400">
                <a:solidFill>
                  <a:srgbClr val="FFFFFF"/>
                </a:solidFill>
                <a:latin typeface="+mj-lt"/>
              </a:defRPr>
            </a:lvl1pPr>
          </a:lstStyle>
          <a:p>
            <a:fld id="{08AB70BE-1769-45B8-85A6-0C837432C7E6}" type="slidenum">
              <a:rPr lang="en-US" smtClean="0"/>
              <a:pPr/>
              <a:t>‹#›</a:t>
            </a:fld>
            <a:endParaRPr lang="en-US" dirty="0"/>
          </a:p>
        </p:txBody>
      </p:sp>
    </p:spTree>
    <p:extLst>
      <p:ext uri="{BB962C8B-B14F-4D97-AF65-F5344CB8AC3E}">
        <p14:creationId xmlns:p14="http://schemas.microsoft.com/office/powerpoint/2010/main" val="3130536433"/>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 id="2147483728" r:id="rId14"/>
    <p:sldLayoutId id="2147483729" r:id="rId15"/>
    <p:sldLayoutId id="2147483736" r:id="rId16"/>
  </p:sldLayoutIdLst>
  <p:hf hdr="0" ftr="0" dt="0"/>
  <p:txStyles>
    <p:titleStyle>
      <a:lvl1pPr algn="l" defTabSz="914400" rtl="0" eaLnBrk="1" latinLnBrk="0" hangingPunct="1">
        <a:lnSpc>
          <a:spcPct val="90000"/>
        </a:lnSpc>
        <a:spcBef>
          <a:spcPct val="0"/>
        </a:spcBef>
        <a:buNone/>
        <a:defRPr sz="4000" kern="1200">
          <a:solidFill>
            <a:schemeClr val="accent2"/>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D9882FA-049D-25F3-3F24-590E9D0F184A}"/>
              </a:ext>
            </a:extLst>
          </p:cNvPr>
          <p:cNvSpPr>
            <a:spLocks noGrp="1"/>
          </p:cNvSpPr>
          <p:nvPr>
            <p:ph type="sldNum" sz="quarter" idx="4"/>
          </p:nvPr>
        </p:nvSpPr>
        <p:spPr/>
        <p:txBody>
          <a:bodyPr/>
          <a:lstStyle/>
          <a:p>
            <a:fld id="{08AB70BE-1769-45B8-85A6-0C837432C7E6}" type="slidenum">
              <a:rPr lang="en-US" sz="2000" smtClean="0"/>
              <a:pPr/>
              <a:t>1</a:t>
            </a:fld>
            <a:endParaRPr lang="en-US" sz="2000" dirty="0"/>
          </a:p>
        </p:txBody>
      </p:sp>
      <p:sp>
        <p:nvSpPr>
          <p:cNvPr id="4" name="Title 1">
            <a:extLst>
              <a:ext uri="{FF2B5EF4-FFF2-40B4-BE49-F238E27FC236}">
                <a16:creationId xmlns:a16="http://schemas.microsoft.com/office/drawing/2014/main" id="{6C82140B-EF19-9553-744D-3DDE8AC996EB}"/>
              </a:ext>
            </a:extLst>
          </p:cNvPr>
          <p:cNvSpPr txBox="1">
            <a:spLocks/>
          </p:cNvSpPr>
          <p:nvPr/>
        </p:nvSpPr>
        <p:spPr>
          <a:xfrm>
            <a:off x="2828682" y="81022"/>
            <a:ext cx="7519454" cy="277792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800" kern="1200">
                <a:solidFill>
                  <a:schemeClr val="bg1"/>
                </a:solidFill>
                <a:latin typeface="+mj-lt"/>
                <a:ea typeface="+mj-ea"/>
                <a:cs typeface="+mj-cs"/>
              </a:defRPr>
            </a:lvl1pPr>
          </a:lstStyle>
          <a:p>
            <a:r>
              <a:rPr lang="en-US" sz="4000" i="1" dirty="0">
                <a:solidFill>
                  <a:schemeClr val="bg2"/>
                </a:solidFill>
                <a:latin typeface="Times New Roman" panose="02020603050405020304" pitchFamily="18" charset="0"/>
              </a:rPr>
              <a:t>Delaware Nursing Home Residents Quality Assurance Commission</a:t>
            </a:r>
            <a:endParaRPr lang="en-US" sz="4000" i="1" dirty="0">
              <a:solidFill>
                <a:schemeClr val="bg2"/>
              </a:solidFill>
            </a:endParaRPr>
          </a:p>
        </p:txBody>
      </p:sp>
      <p:sp>
        <p:nvSpPr>
          <p:cNvPr id="7" name="Subtitle 2">
            <a:extLst>
              <a:ext uri="{FF2B5EF4-FFF2-40B4-BE49-F238E27FC236}">
                <a16:creationId xmlns:a16="http://schemas.microsoft.com/office/drawing/2014/main" id="{FFC5AC35-CD43-7AE0-889C-9689792618DB}"/>
              </a:ext>
            </a:extLst>
          </p:cNvPr>
          <p:cNvSpPr txBox="1">
            <a:spLocks/>
          </p:cNvSpPr>
          <p:nvPr/>
        </p:nvSpPr>
        <p:spPr>
          <a:xfrm>
            <a:off x="1524000" y="2858947"/>
            <a:ext cx="9144000" cy="1507602"/>
          </a:xfrm>
          <a:prstGeom prst="rect">
            <a:avLst/>
          </a:prstGeom>
        </p:spPr>
        <p:txBody>
          <a:bodyPr>
            <a:normAutofit lnSpcReduction="10000"/>
          </a:bodyPr>
          <a:lst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chemeClr val="tx2"/>
                </a:solidFill>
                <a:latin typeface="+mn-lt"/>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chemeClr val="tx2"/>
                </a:solidFill>
                <a:latin typeface="+mn-lt"/>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chemeClr val="tx2"/>
                </a:solidFill>
                <a:latin typeface="+mn-lt"/>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b="1" dirty="0">
                <a:solidFill>
                  <a:schemeClr val="bg2"/>
                </a:solidFill>
                <a:latin typeface="Amasis MT Pro" panose="02040504050005020304" pitchFamily="18" charset="0"/>
                <a:ea typeface="Times New Roman" panose="02020603050405020304" pitchFamily="18" charset="0"/>
              </a:rPr>
              <a:t>EAGLES LAW STAFFING RATIO WAIVER</a:t>
            </a:r>
          </a:p>
          <a:p>
            <a:pPr marL="0" indent="0" algn="ctr">
              <a:buNone/>
            </a:pPr>
            <a:r>
              <a:rPr lang="en-US" sz="3600" b="1" dirty="0">
                <a:solidFill>
                  <a:schemeClr val="bg2"/>
                </a:solidFill>
                <a:latin typeface="Amasis MT Pro" panose="02040504050005020304" pitchFamily="18" charset="0"/>
                <a:ea typeface="Times New Roman" panose="02020603050405020304" pitchFamily="18" charset="0"/>
              </a:rPr>
              <a:t>APPLICATION INSTRUCTIONS</a:t>
            </a:r>
          </a:p>
          <a:p>
            <a:pPr marL="0" indent="0" algn="ctr">
              <a:buNone/>
            </a:pPr>
            <a:endParaRPr lang="en-US" sz="3600" b="1" dirty="0">
              <a:solidFill>
                <a:schemeClr val="bg2"/>
              </a:solidFill>
              <a:latin typeface="Amasis MT Pro" panose="02040504050005020304" pitchFamily="18" charset="0"/>
              <a:ea typeface="Times New Roman" panose="02020603050405020304" pitchFamily="18" charset="0"/>
            </a:endParaRPr>
          </a:p>
          <a:p>
            <a:pPr marL="0" indent="0" algn="ctr">
              <a:buNone/>
            </a:pPr>
            <a:endParaRPr lang="en-US" sz="3600" dirty="0">
              <a:solidFill>
                <a:schemeClr val="bg2"/>
              </a:solidFill>
              <a:latin typeface="Amasis MT Pro" panose="02040504050005020304" pitchFamily="18" charset="0"/>
            </a:endParaRPr>
          </a:p>
        </p:txBody>
      </p:sp>
      <p:pic>
        <p:nvPicPr>
          <p:cNvPr id="1026" name="Picture 2" descr="Delaware Courts - The Offical Website of the Delaware Judiciary">
            <a:extLst>
              <a:ext uri="{FF2B5EF4-FFF2-40B4-BE49-F238E27FC236}">
                <a16:creationId xmlns:a16="http://schemas.microsoft.com/office/drawing/2014/main" id="{0A3D2C91-56BC-2BA9-4AC6-8EA9DBBC1E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9932" y="783719"/>
            <a:ext cx="1428750" cy="1123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1048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D53E003-55F6-1039-E05F-EDFF869D1F0E}"/>
              </a:ext>
            </a:extLst>
          </p:cNvPr>
          <p:cNvSpPr>
            <a:spLocks noGrp="1"/>
          </p:cNvSpPr>
          <p:nvPr>
            <p:ph type="sldNum" sz="quarter" idx="4"/>
          </p:nvPr>
        </p:nvSpPr>
        <p:spPr/>
        <p:txBody>
          <a:bodyPr/>
          <a:lstStyle/>
          <a:p>
            <a:fld id="{37D13243-A983-447D-B4B4-82366765C8AA}" type="slidenum">
              <a:rPr lang="en-US" sz="2000" smtClean="0"/>
              <a:t>10</a:t>
            </a:fld>
            <a:endParaRPr lang="en-US" sz="2000" dirty="0"/>
          </a:p>
        </p:txBody>
      </p:sp>
      <p:sp>
        <p:nvSpPr>
          <p:cNvPr id="3" name="Content Placeholder 2">
            <a:extLst>
              <a:ext uri="{FF2B5EF4-FFF2-40B4-BE49-F238E27FC236}">
                <a16:creationId xmlns:a16="http://schemas.microsoft.com/office/drawing/2014/main" id="{4658E70C-69E4-9F70-1A93-54D2C073644C}"/>
              </a:ext>
            </a:extLst>
          </p:cNvPr>
          <p:cNvSpPr>
            <a:spLocks noGrp="1"/>
          </p:cNvSpPr>
          <p:nvPr>
            <p:ph idx="4294967295"/>
          </p:nvPr>
        </p:nvSpPr>
        <p:spPr>
          <a:xfrm>
            <a:off x="1138237" y="1489838"/>
            <a:ext cx="9915525" cy="3414672"/>
          </a:xfrm>
        </p:spPr>
        <p:txBody>
          <a:bodyPr>
            <a:normAutofit lnSpcReduction="10000"/>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5200" u="sng" dirty="0">
                <a:solidFill>
                  <a:schemeClr val="bg2"/>
                </a:solidFill>
                <a:latin typeface="Amasis MT Pro Black" panose="02040A04050005020304" pitchFamily="18" charset="0"/>
                <a:cs typeface="Arial" panose="020B0604020202020204" pitchFamily="34" charset="0"/>
              </a:rPr>
              <a:t>SECTION A</a:t>
            </a:r>
          </a:p>
          <a:p>
            <a:pPr marL="0" indent="0" algn="ctr">
              <a:buNone/>
            </a:pPr>
            <a:r>
              <a:rPr lang="en-US" sz="3500" dirty="0">
                <a:solidFill>
                  <a:schemeClr val="bg2"/>
                </a:solidFill>
                <a:latin typeface="Amasis MT Pro Black" panose="02040A04050005020304" pitchFamily="18" charset="0"/>
                <a:cs typeface="Arial" panose="020B0604020202020204" pitchFamily="34" charset="0"/>
              </a:rPr>
              <a:t>To be completed by the skilled nursing facility.</a:t>
            </a:r>
          </a:p>
          <a:p>
            <a:pPr marL="0" indent="0">
              <a:buNone/>
            </a:pPr>
            <a:endParaRPr lang="en-US" sz="4800" dirty="0"/>
          </a:p>
          <a:p>
            <a:pPr marL="0" indent="0">
              <a:buNone/>
            </a:pPr>
            <a:endParaRPr lang="en-US" dirty="0"/>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9F147D70-3A0C-448D-8DC1-377BC50748D3}"/>
              </a:ext>
            </a:extLst>
          </p:cNvPr>
          <p:cNvSpPr>
            <a:spLocks noGrp="1"/>
          </p:cNvSpPr>
          <p:nvPr>
            <p:ph type="title"/>
          </p:nvPr>
        </p:nvSpPr>
        <p:spPr>
          <a:xfrm>
            <a:off x="865030" y="711497"/>
            <a:ext cx="10461937" cy="1105648"/>
          </a:xfrm>
        </p:spPr>
        <p:txBody>
          <a:bodyPr>
            <a:normAutofit fontScale="90000"/>
          </a:bodyPr>
          <a:lstStyle/>
          <a:p>
            <a:pPr>
              <a:lnSpc>
                <a:spcPct val="90000"/>
              </a:lnSpc>
            </a:pPr>
            <a: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t>Delaware Nursing Home Residents Quality Assurance Commission</a:t>
            </a:r>
            <a:b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br>
            <a:r>
              <a:rPr lang="en-US" sz="2800" b="1" dirty="0">
                <a:solidFill>
                  <a:schemeClr val="bg2"/>
                </a:solidFill>
                <a:latin typeface="Amasis MT Pro" panose="02040504050005020304" pitchFamily="18" charset="0"/>
                <a:ea typeface="Times New Roman" panose="02020603050405020304" pitchFamily="18" charset="0"/>
              </a:rPr>
              <a:t>EAGLES LAW STAFFING RATIO WAIVER APPLICATION INSTRUCTIONS</a:t>
            </a:r>
            <a:br>
              <a:rPr lang="en-US" sz="1200" b="1" dirty="0">
                <a:solidFill>
                  <a:schemeClr val="tx1"/>
                </a:solidFill>
                <a:latin typeface="Amasis MT Pro" panose="02040504050005020304" pitchFamily="18" charset="0"/>
              </a:rPr>
            </a:br>
            <a:endParaRPr lang="en-US" sz="2800" dirty="0">
              <a:solidFill>
                <a:srgbClr val="FFFFFF"/>
              </a:solidFill>
            </a:endParaRPr>
          </a:p>
        </p:txBody>
      </p:sp>
    </p:spTree>
    <p:extLst>
      <p:ext uri="{BB962C8B-B14F-4D97-AF65-F5344CB8AC3E}">
        <p14:creationId xmlns:p14="http://schemas.microsoft.com/office/powerpoint/2010/main" val="989683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049C8B-5ABF-FEF7-BFDE-1FC4EB3F31AF}"/>
              </a:ext>
            </a:extLst>
          </p:cNvPr>
          <p:cNvSpPr>
            <a:spLocks noGrp="1"/>
          </p:cNvSpPr>
          <p:nvPr>
            <p:ph idx="1"/>
          </p:nvPr>
        </p:nvSpPr>
        <p:spPr>
          <a:xfrm>
            <a:off x="914400" y="1919672"/>
            <a:ext cx="9914860" cy="4675091"/>
          </a:xfrm>
        </p:spPr>
        <p:txBody>
          <a:bodyPr>
            <a:normAutofit fontScale="92500"/>
          </a:bodyPr>
          <a:lstStyle/>
          <a:p>
            <a:pPr marL="0" marR="0" lvl="0" indent="0">
              <a:spcBef>
                <a:spcPts val="0"/>
              </a:spcBef>
              <a:spcAft>
                <a:spcPts val="0"/>
              </a:spcAft>
              <a:buSzPts val="1000"/>
              <a:buNone/>
              <a:tabLst>
                <a:tab pos="457200" algn="l"/>
              </a:tabLst>
            </a:pPr>
            <a:r>
              <a:rPr lang="en-US" sz="28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1. </a:t>
            </a:r>
            <a:r>
              <a:rPr lang="en-US" sz="26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Name and date of hire of current Nursing Home Administrator:</a:t>
            </a:r>
            <a:endParaRPr lang="en-US" sz="2200" dirty="0">
              <a:effectLst/>
              <a:latin typeface="Amasis MT Pro" panose="02040504050005020304" pitchFamily="18" charset="0"/>
              <a:ea typeface="Times New Roman" panose="02020603050405020304" pitchFamily="18" charset="0"/>
              <a:cs typeface="Arial" panose="020B0604020202020204" pitchFamily="34" charset="0"/>
            </a:endParaRPr>
          </a:p>
          <a:p>
            <a:pPr marL="0" marR="0" indent="0">
              <a:spcBef>
                <a:spcPts val="0"/>
              </a:spcBef>
              <a:spcAft>
                <a:spcPts val="0"/>
              </a:spcAft>
              <a:buNone/>
            </a:pPr>
            <a:r>
              <a:rPr lang="en-US" sz="2600" dirty="0">
                <a:effectLst/>
                <a:latin typeface="Amasis MT Pro" panose="02040504050005020304" pitchFamily="18" charset="0"/>
                <a:ea typeface="Times New Roman" panose="02020603050405020304" pitchFamily="18" charset="0"/>
              </a:rPr>
              <a:t> </a:t>
            </a:r>
            <a:r>
              <a:rPr lang="en-US" sz="2600" dirty="0">
                <a:solidFill>
                  <a:srgbClr val="000000"/>
                </a:solidFill>
                <a:effectLst/>
                <a:latin typeface="Amasis MT Pro" panose="02040504050005020304" pitchFamily="18" charset="0"/>
                <a:ea typeface="Times New Roman" panose="02020603050405020304" pitchFamily="18" charset="0"/>
              </a:rPr>
              <a:t>   Name and date of hire of current Director of Nursing:</a:t>
            </a:r>
          </a:p>
          <a:p>
            <a:pPr marR="0" indent="0">
              <a:spcBef>
                <a:spcPts val="0"/>
              </a:spcBef>
              <a:spcAft>
                <a:spcPts val="0"/>
              </a:spcAft>
              <a:buNone/>
            </a:pPr>
            <a:endParaRPr lang="en-US" sz="2600" dirty="0">
              <a:solidFill>
                <a:srgbClr val="000000"/>
              </a:solidFill>
              <a:effectLst/>
              <a:latin typeface="Amasis MT Pro" panose="02040504050005020304" pitchFamily="18" charset="0"/>
              <a:ea typeface="Times New Roman" panose="02020603050405020304" pitchFamily="18" charset="0"/>
            </a:endParaRPr>
          </a:p>
          <a:p>
            <a:pPr marR="0" indent="0">
              <a:spcBef>
                <a:spcPts val="0"/>
              </a:spcBef>
              <a:spcAft>
                <a:spcPts val="0"/>
              </a:spcAft>
              <a:buNone/>
            </a:pPr>
            <a:endParaRPr lang="en-US" sz="2200" dirty="0">
              <a:effectLst/>
              <a:latin typeface="Amasis MT Pro" panose="02040504050005020304" pitchFamily="18" charset="0"/>
              <a:ea typeface="Times New Roman" panose="02020603050405020304" pitchFamily="18" charset="0"/>
            </a:endParaRPr>
          </a:p>
          <a:p>
            <a:pPr marL="0" marR="0" lvl="0" indent="0">
              <a:spcBef>
                <a:spcPts val="0"/>
              </a:spcBef>
              <a:spcAft>
                <a:spcPts val="0"/>
              </a:spcAft>
              <a:buSzPts val="1000"/>
              <a:buNone/>
              <a:tabLst>
                <a:tab pos="457200" algn="l"/>
              </a:tabLst>
            </a:pPr>
            <a:r>
              <a:rPr lang="en-US" sz="2600" dirty="0">
                <a:latin typeface="Amasis MT Pro" panose="02040504050005020304" pitchFamily="18" charset="0"/>
              </a:rPr>
              <a:t>2. </a:t>
            </a:r>
            <a:r>
              <a:rPr lang="en-US" sz="26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Census:                  			Total Beds:</a:t>
            </a:r>
          </a:p>
          <a:p>
            <a:pPr marL="0" marR="0" lvl="0" indent="0">
              <a:spcBef>
                <a:spcPts val="0"/>
              </a:spcBef>
              <a:spcAft>
                <a:spcPts val="0"/>
              </a:spcAft>
              <a:buSzPts val="1000"/>
              <a:buNone/>
              <a:tabLst>
                <a:tab pos="457200" algn="l"/>
              </a:tabLst>
            </a:pPr>
            <a:r>
              <a:rPr lang="en-US" sz="1900" dirty="0">
                <a:solidFill>
                  <a:srgbClr val="000000"/>
                </a:solidFill>
                <a:latin typeface="Amasis MT Pro" panose="02040504050005020304" pitchFamily="18" charset="0"/>
                <a:ea typeface="Times New Roman" panose="02020603050405020304" pitchFamily="18" charset="0"/>
                <a:cs typeface="Arial" panose="020B0604020202020204" pitchFamily="34" charset="0"/>
              </a:rPr>
              <a:t>     </a:t>
            </a:r>
            <a:r>
              <a:rPr lang="en-US" sz="2600" dirty="0">
                <a:solidFill>
                  <a:srgbClr val="000000"/>
                </a:solidFill>
                <a:latin typeface="Amasis MT Pro" panose="02040504050005020304" pitchFamily="18" charset="0"/>
                <a:ea typeface="Times New Roman" panose="02020603050405020304" pitchFamily="18" charset="0"/>
                <a:cs typeface="Arial" panose="020B0604020202020204" pitchFamily="34" charset="0"/>
              </a:rPr>
              <a:t>What census would allow you to meet the minimum staffing ratios?</a:t>
            </a:r>
          </a:p>
          <a:p>
            <a:pPr marL="0" marR="0" lvl="0" indent="0">
              <a:spcBef>
                <a:spcPts val="0"/>
              </a:spcBef>
              <a:spcAft>
                <a:spcPts val="0"/>
              </a:spcAft>
              <a:buSzPts val="1000"/>
              <a:buNone/>
              <a:tabLst>
                <a:tab pos="457200" algn="l"/>
              </a:tabLst>
            </a:pPr>
            <a:endParaRPr lang="en-US" sz="1900" dirty="0">
              <a:solidFill>
                <a:srgbClr val="000000"/>
              </a:solidFill>
              <a:latin typeface="Amasis MT Pro" panose="02040504050005020304" pitchFamily="18" charset="0"/>
              <a:ea typeface="Times New Roman" panose="02020603050405020304" pitchFamily="18" charset="0"/>
              <a:cs typeface="Arial" panose="020B0604020202020204" pitchFamily="34" charset="0"/>
            </a:endParaRPr>
          </a:p>
          <a:p>
            <a:pPr marL="0" marR="0" lvl="0" indent="0">
              <a:spcBef>
                <a:spcPts val="0"/>
              </a:spcBef>
              <a:spcAft>
                <a:spcPts val="0"/>
              </a:spcAft>
              <a:buSzPts val="1000"/>
              <a:buNone/>
              <a:tabLst>
                <a:tab pos="457200" algn="l"/>
              </a:tabLst>
            </a:pPr>
            <a:endParaRPr lang="en-US" sz="1900" dirty="0">
              <a:solidFill>
                <a:srgbClr val="000000"/>
              </a:solidFill>
              <a:latin typeface="Amasis MT Pro" panose="02040504050005020304" pitchFamily="18" charset="0"/>
              <a:ea typeface="Times New Roman" panose="02020603050405020304" pitchFamily="18" charset="0"/>
              <a:cs typeface="Arial" panose="020B0604020202020204" pitchFamily="34" charset="0"/>
            </a:endParaRPr>
          </a:p>
          <a:p>
            <a:pPr marL="339725" marR="0" lvl="0" indent="-339725">
              <a:spcBef>
                <a:spcPts val="0"/>
              </a:spcBef>
              <a:spcAft>
                <a:spcPts val="0"/>
              </a:spcAft>
              <a:buSzPts val="1000"/>
              <a:buNone/>
              <a:tabLst>
                <a:tab pos="457200" algn="l"/>
              </a:tabLst>
            </a:pPr>
            <a:r>
              <a:rPr lang="en-US" sz="22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3. </a:t>
            </a:r>
            <a:r>
              <a:rPr lang="en-US" sz="2600" dirty="0">
                <a:solidFill>
                  <a:srgbClr val="242424"/>
                </a:solidFill>
                <a:effectLst/>
                <a:latin typeface="Amasis MT Pro" panose="02040504050005020304" pitchFamily="18" charset="0"/>
                <a:ea typeface="Times New Roman" panose="02020603050405020304" pitchFamily="18" charset="0"/>
              </a:rPr>
              <a:t>Does your facility have a specialty or secured unit</a:t>
            </a:r>
            <a:r>
              <a:rPr lang="en-US" sz="2600" dirty="0">
                <a:effectLst/>
                <a:latin typeface="Amasis MT Pro" panose="02040504050005020304" pitchFamily="18" charset="0"/>
                <a:ea typeface="Times New Roman" panose="02020603050405020304" pitchFamily="18" charset="0"/>
              </a:rPr>
              <a:t>(s), if so, specify type(s) (</a:t>
            </a:r>
            <a:r>
              <a:rPr lang="en-US" sz="2600" dirty="0">
                <a:solidFill>
                  <a:srgbClr val="242424"/>
                </a:solidFill>
                <a:effectLst/>
                <a:latin typeface="Amasis MT Pro" panose="02040504050005020304" pitchFamily="18" charset="0"/>
                <a:ea typeface="Times New Roman" panose="02020603050405020304" pitchFamily="18" charset="0"/>
              </a:rPr>
              <a:t>dementia, ventilator; etc.) or provide specialty services (hemodialysis; rehab; etc.)? If so, please describe.</a:t>
            </a:r>
            <a:endParaRPr lang="en-US" sz="2600" dirty="0">
              <a:effectLst/>
              <a:latin typeface="Amasis MT Pro" panose="02040504050005020304" pitchFamily="18" charset="0"/>
              <a:ea typeface="Times New Roman" panose="02020603050405020304" pitchFamily="18" charset="0"/>
              <a:cs typeface="Arial" panose="020B0604020202020204" pitchFamily="34" charset="0"/>
            </a:endParaRPr>
          </a:p>
          <a:p>
            <a:pPr marL="0" indent="0">
              <a:buNone/>
            </a:pPr>
            <a:endParaRPr lang="en-US" dirty="0"/>
          </a:p>
        </p:txBody>
      </p:sp>
      <p:sp>
        <p:nvSpPr>
          <p:cNvPr id="4" name="Date Placeholder 3">
            <a:extLst>
              <a:ext uri="{FF2B5EF4-FFF2-40B4-BE49-F238E27FC236}">
                <a16:creationId xmlns:a16="http://schemas.microsoft.com/office/drawing/2014/main" id="{A01499F6-37B1-8725-9240-20A03B0F4BA0}"/>
              </a:ext>
            </a:extLst>
          </p:cNvPr>
          <p:cNvSpPr>
            <a:spLocks noGrp="1"/>
          </p:cNvSpPr>
          <p:nvPr>
            <p:ph type="dt" sz="half" idx="10"/>
          </p:nvPr>
        </p:nvSpPr>
        <p:spPr/>
        <p:txBody>
          <a:bodyPr/>
          <a:lstStyle/>
          <a:p>
            <a:fld id="{E2C85EAB-CEFB-478D-B7A4-C48726159797}" type="datetime1">
              <a:rPr lang="en-US" smtClean="0"/>
              <a:t>10/4/2024</a:t>
            </a:fld>
            <a:endParaRPr lang="en-US"/>
          </a:p>
        </p:txBody>
      </p:sp>
      <p:sp>
        <p:nvSpPr>
          <p:cNvPr id="5" name="Slide Number Placeholder 4">
            <a:extLst>
              <a:ext uri="{FF2B5EF4-FFF2-40B4-BE49-F238E27FC236}">
                <a16:creationId xmlns:a16="http://schemas.microsoft.com/office/drawing/2014/main" id="{7AEB50B7-2496-D05B-19BA-5CD53650F476}"/>
              </a:ext>
            </a:extLst>
          </p:cNvPr>
          <p:cNvSpPr>
            <a:spLocks noGrp="1"/>
          </p:cNvSpPr>
          <p:nvPr>
            <p:ph type="sldNum" sz="quarter" idx="12"/>
          </p:nvPr>
        </p:nvSpPr>
        <p:spPr/>
        <p:txBody>
          <a:bodyPr/>
          <a:lstStyle/>
          <a:p>
            <a:fld id="{37D13243-A983-447D-B4B4-82366765C8AA}" type="slidenum">
              <a:rPr lang="en-US" sz="2000" smtClean="0"/>
              <a:t>11</a:t>
            </a:fld>
            <a:endParaRPr lang="en-US" sz="2000" dirty="0"/>
          </a:p>
        </p:txBody>
      </p:sp>
      <p:sp>
        <p:nvSpPr>
          <p:cNvPr id="8" name="Title 1">
            <a:extLst>
              <a:ext uri="{FF2B5EF4-FFF2-40B4-BE49-F238E27FC236}">
                <a16:creationId xmlns:a16="http://schemas.microsoft.com/office/drawing/2014/main" id="{FEF8A7F9-5425-F3BE-1544-EE4FAA2D115E}"/>
              </a:ext>
            </a:extLst>
          </p:cNvPr>
          <p:cNvSpPr>
            <a:spLocks noGrp="1"/>
          </p:cNvSpPr>
          <p:nvPr>
            <p:ph type="title"/>
          </p:nvPr>
        </p:nvSpPr>
        <p:spPr>
          <a:xfrm>
            <a:off x="770706" y="519509"/>
            <a:ext cx="10202248" cy="1204398"/>
          </a:xfrm>
        </p:spPr>
        <p:txBody>
          <a:bodyPr>
            <a:normAutofit/>
          </a:bodyPr>
          <a:lstStyle/>
          <a:p>
            <a:pPr marL="0" indent="0" algn="ctr">
              <a:buNone/>
            </a:pPr>
            <a:r>
              <a:rPr lang="en-US" sz="22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sz="3600" b="1" u="none" strike="noStrike" kern="1200" cap="none" spc="0" normalizeH="0" baseline="0" noProof="0" dirty="0">
                <a:ln>
                  <a:noFill/>
                </a:ln>
                <a:solidFill>
                  <a:schemeClr val="tx1"/>
                </a:solidFill>
                <a:effectLst/>
                <a:uLnTx/>
                <a:uFillTx/>
                <a:latin typeface="Amasis MT Pro" panose="02040504050005020304" pitchFamily="18" charset="0"/>
              </a:rPr>
              <a:t>SECTION A, QUESTIONS 1-3</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117299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98EB79-9661-29A6-C865-5772B99B0BD8}"/>
              </a:ext>
            </a:extLst>
          </p:cNvPr>
          <p:cNvSpPr>
            <a:spLocks noGrp="1"/>
          </p:cNvSpPr>
          <p:nvPr>
            <p:ph idx="1"/>
          </p:nvPr>
        </p:nvSpPr>
        <p:spPr>
          <a:xfrm>
            <a:off x="838200" y="1843564"/>
            <a:ext cx="10515600" cy="4590960"/>
          </a:xfrm>
        </p:spPr>
        <p:txBody>
          <a:bodyPr>
            <a:normAutofit fontScale="85000" lnSpcReduction="20000"/>
          </a:bodyPr>
          <a:lstStyle/>
          <a:p>
            <a:pPr marL="0" marR="0" lvl="0" indent="0">
              <a:spcBef>
                <a:spcPts val="0"/>
              </a:spcBef>
              <a:spcAft>
                <a:spcPts val="0"/>
              </a:spcAft>
              <a:buSzPts val="1000"/>
              <a:buNone/>
              <a:tabLst>
                <a:tab pos="457200" algn="l"/>
              </a:tabLst>
            </a:pPr>
            <a:r>
              <a:rPr lang="en-US" sz="27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4. Is your facility accepting new admissions? </a:t>
            </a:r>
            <a:endParaRPr lang="en-US" sz="2700" dirty="0">
              <a:latin typeface="Amasis MT Pro" panose="02040504050005020304" pitchFamily="18" charset="0"/>
              <a:ea typeface="Times New Roman" panose="02020603050405020304" pitchFamily="18" charset="0"/>
              <a:cs typeface="Arial" panose="020B0604020202020204" pitchFamily="34" charset="0"/>
            </a:endParaRPr>
          </a:p>
          <a:p>
            <a:pPr marL="339725" marR="0" lvl="0" indent="-339725">
              <a:spcBef>
                <a:spcPts val="0"/>
              </a:spcBef>
              <a:spcAft>
                <a:spcPts val="0"/>
              </a:spcAft>
              <a:buSzPts val="1000"/>
              <a:buNone/>
              <a:tabLst>
                <a:tab pos="457200" algn="l"/>
              </a:tabLst>
            </a:pPr>
            <a:r>
              <a:rPr lang="en-US" sz="27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	 </a:t>
            </a:r>
            <a:r>
              <a:rPr lang="en-US" sz="2700" dirty="0">
                <a:solidFill>
                  <a:srgbClr val="000000"/>
                </a:solidFill>
                <a:effectLst/>
                <a:latin typeface="Amasis MT Pro" panose="02040504050005020304" pitchFamily="18" charset="0"/>
                <a:ea typeface="Times New Roman" panose="02020603050405020304" pitchFamily="18" charset="0"/>
              </a:rPr>
              <a:t>If yes, what type of admissions? Check all that apply.</a:t>
            </a:r>
            <a:endParaRPr lang="en-US" sz="2700" dirty="0">
              <a:effectLst/>
              <a:latin typeface="Amasis MT Pro" panose="02040504050005020304" pitchFamily="18" charset="0"/>
              <a:ea typeface="Times New Roman" panose="02020603050405020304" pitchFamily="18" charset="0"/>
            </a:endParaRPr>
          </a:p>
          <a:p>
            <a:pPr marL="796925" lvl="1" indent="-111125">
              <a:spcBef>
                <a:spcPts val="0"/>
              </a:spcBef>
              <a:buNone/>
            </a:pPr>
            <a:r>
              <a:rPr lang="en-US" sz="2500" dirty="0">
                <a:solidFill>
                  <a:srgbClr val="000000"/>
                </a:solidFill>
                <a:latin typeface="Amasis MT Pro" panose="02040504050005020304" pitchFamily="18" charset="0"/>
                <a:ea typeface="Times New Roman" panose="02020603050405020304" pitchFamily="18" charset="0"/>
              </a:rPr>
              <a:t>	</a:t>
            </a:r>
            <a:r>
              <a:rPr lang="en-US" sz="2500" dirty="0">
                <a:solidFill>
                  <a:srgbClr val="000000"/>
                </a:solidFill>
                <a:effectLst/>
                <a:latin typeface="Amasis MT Pro" panose="02040504050005020304" pitchFamily="18" charset="0"/>
                <a:ea typeface="Times New Roman" panose="02020603050405020304" pitchFamily="18" charset="0"/>
              </a:rPr>
              <a:t>Long-term  </a:t>
            </a:r>
          </a:p>
          <a:p>
            <a:pPr marL="796925" lvl="1" indent="-111125">
              <a:spcBef>
                <a:spcPts val="0"/>
              </a:spcBef>
              <a:buNone/>
            </a:pPr>
            <a:r>
              <a:rPr lang="en-US" sz="2500" dirty="0">
                <a:solidFill>
                  <a:srgbClr val="000000"/>
                </a:solidFill>
                <a:effectLst/>
                <a:latin typeface="Amasis MT Pro" panose="02040504050005020304" pitchFamily="18" charset="0"/>
                <a:ea typeface="Times New Roman" panose="02020603050405020304" pitchFamily="18" charset="0"/>
              </a:rPr>
              <a:t>  Rehabilitation  </a:t>
            </a:r>
          </a:p>
          <a:p>
            <a:pPr marL="796925" lvl="1" indent="-111125">
              <a:spcBef>
                <a:spcPts val="0"/>
              </a:spcBef>
              <a:buNone/>
            </a:pPr>
            <a:r>
              <a:rPr lang="en-US" sz="2500" dirty="0">
                <a:solidFill>
                  <a:srgbClr val="000000"/>
                </a:solidFill>
                <a:effectLst/>
                <a:latin typeface="Amasis MT Pro" panose="02040504050005020304" pitchFamily="18" charset="0"/>
                <a:ea typeface="Times New Roman" panose="02020603050405020304" pitchFamily="18" charset="0"/>
              </a:rPr>
              <a:t>  Specialty:</a:t>
            </a:r>
          </a:p>
          <a:p>
            <a:pPr marL="339725" marR="0" indent="-111125">
              <a:spcBef>
                <a:spcPts val="0"/>
              </a:spcBef>
              <a:spcAft>
                <a:spcPts val="0"/>
              </a:spcAft>
              <a:buNone/>
            </a:pPr>
            <a:r>
              <a:rPr lang="en-US" sz="2700" dirty="0">
                <a:effectLst/>
                <a:latin typeface="Amasis MT Pro" panose="02040504050005020304" pitchFamily="18" charset="0"/>
                <a:ea typeface="Times New Roman" panose="02020603050405020304" pitchFamily="18" charset="0"/>
              </a:rPr>
              <a:t> </a:t>
            </a:r>
          </a:p>
          <a:p>
            <a:pPr marL="339725" marR="0" indent="-111125">
              <a:spcBef>
                <a:spcPts val="0"/>
              </a:spcBef>
              <a:spcAft>
                <a:spcPts val="0"/>
              </a:spcAft>
              <a:buNone/>
            </a:pPr>
            <a:r>
              <a:rPr lang="en-US" sz="2700" dirty="0">
                <a:solidFill>
                  <a:srgbClr val="000000"/>
                </a:solidFill>
                <a:latin typeface="Amasis MT Pro" panose="02040504050005020304" pitchFamily="18" charset="0"/>
                <a:ea typeface="Times New Roman" panose="02020603050405020304" pitchFamily="18" charset="0"/>
              </a:rPr>
              <a:t>	</a:t>
            </a:r>
            <a:r>
              <a:rPr lang="en-US" sz="2700" dirty="0">
                <a:solidFill>
                  <a:srgbClr val="000000"/>
                </a:solidFill>
                <a:effectLst/>
                <a:latin typeface="Amasis MT Pro" panose="02040504050005020304" pitchFamily="18" charset="0"/>
                <a:ea typeface="Times New Roman" panose="02020603050405020304" pitchFamily="18" charset="0"/>
              </a:rPr>
              <a:t>When was the last resident admitted?</a:t>
            </a:r>
          </a:p>
          <a:p>
            <a:pPr marL="339725" marR="0" indent="-111125">
              <a:spcBef>
                <a:spcPts val="0"/>
              </a:spcBef>
              <a:spcAft>
                <a:spcPts val="0"/>
              </a:spcAft>
              <a:buNone/>
            </a:pPr>
            <a:endParaRPr lang="en-US" sz="2700" dirty="0">
              <a:solidFill>
                <a:srgbClr val="000000"/>
              </a:solidFill>
              <a:latin typeface="Amasis MT Pro" panose="02040504050005020304" pitchFamily="18" charset="0"/>
              <a:ea typeface="Times New Roman" panose="02020603050405020304" pitchFamily="18" charset="0"/>
            </a:endParaRPr>
          </a:p>
          <a:p>
            <a:pPr marL="339725" marR="0" indent="-111125">
              <a:spcBef>
                <a:spcPts val="0"/>
              </a:spcBef>
              <a:spcAft>
                <a:spcPts val="0"/>
              </a:spcAft>
              <a:buNone/>
            </a:pPr>
            <a:r>
              <a:rPr lang="en-US" sz="2700" dirty="0">
                <a:effectLst/>
                <a:latin typeface="Amasis MT Pro" panose="02040504050005020304" pitchFamily="18" charset="0"/>
                <a:ea typeface="Times New Roman" panose="02020603050405020304" pitchFamily="18" charset="0"/>
              </a:rPr>
              <a:t>Has the facility restricted admissions in order to comply with the staffing ratio requirement?  YES_____ NO_____</a:t>
            </a:r>
          </a:p>
          <a:p>
            <a:pPr marL="339725" marR="0" indent="-111125">
              <a:spcBef>
                <a:spcPts val="0"/>
              </a:spcBef>
              <a:spcAft>
                <a:spcPts val="0"/>
              </a:spcAft>
              <a:buNone/>
            </a:pPr>
            <a:endParaRPr lang="en-US" sz="2700" dirty="0">
              <a:effectLst/>
              <a:latin typeface="Amasis MT Pro" panose="02040504050005020304" pitchFamily="18" charset="0"/>
              <a:ea typeface="Times New Roman" panose="02020603050405020304" pitchFamily="18" charset="0"/>
            </a:endParaRPr>
          </a:p>
          <a:p>
            <a:pPr marL="339725" marR="0" indent="-111125">
              <a:spcBef>
                <a:spcPts val="0"/>
              </a:spcBef>
              <a:spcAft>
                <a:spcPts val="0"/>
              </a:spcAft>
              <a:buNone/>
            </a:pPr>
            <a:r>
              <a:rPr lang="en-US" sz="2700" dirty="0">
                <a:effectLst/>
                <a:latin typeface="Amasis MT Pro" panose="02040504050005020304" pitchFamily="18" charset="0"/>
                <a:ea typeface="Times New Roman" panose="02020603050405020304" pitchFamily="18" charset="0"/>
              </a:rPr>
              <a:t>If yes, please provide details.</a:t>
            </a:r>
          </a:p>
          <a:p>
            <a:pPr marL="339725" marR="0" indent="-111125">
              <a:spcBef>
                <a:spcPts val="0"/>
              </a:spcBef>
              <a:spcAft>
                <a:spcPts val="0"/>
              </a:spcAft>
              <a:buNone/>
            </a:pPr>
            <a:endParaRPr lang="en-US" sz="2700" dirty="0">
              <a:effectLst/>
              <a:latin typeface="Amasis MT Pro" panose="02040504050005020304" pitchFamily="18" charset="0"/>
              <a:ea typeface="Times New Roman" panose="02020603050405020304" pitchFamily="18" charset="0"/>
            </a:endParaRPr>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B750C4A4-9198-CFC8-0A48-FE9E8D2D588C}"/>
              </a:ext>
            </a:extLst>
          </p:cNvPr>
          <p:cNvSpPr>
            <a:spLocks noGrp="1"/>
          </p:cNvSpPr>
          <p:nvPr>
            <p:ph type="dt" sz="half" idx="10"/>
          </p:nvPr>
        </p:nvSpPr>
        <p:spPr/>
        <p:txBody>
          <a:bodyPr/>
          <a:lstStyle/>
          <a:p>
            <a:fld id="{88DFF23A-5D0E-4CA8-9E4A-535053CC7BBE}" type="datetime1">
              <a:rPr lang="en-US" smtClean="0"/>
              <a:t>10/4/2024</a:t>
            </a:fld>
            <a:endParaRPr lang="en-US"/>
          </a:p>
        </p:txBody>
      </p:sp>
      <p:sp>
        <p:nvSpPr>
          <p:cNvPr id="5" name="Slide Number Placeholder 4">
            <a:extLst>
              <a:ext uri="{FF2B5EF4-FFF2-40B4-BE49-F238E27FC236}">
                <a16:creationId xmlns:a16="http://schemas.microsoft.com/office/drawing/2014/main" id="{498CEEAE-0976-1E0F-752A-A69340A456F3}"/>
              </a:ext>
            </a:extLst>
          </p:cNvPr>
          <p:cNvSpPr>
            <a:spLocks noGrp="1"/>
          </p:cNvSpPr>
          <p:nvPr>
            <p:ph type="sldNum" sz="quarter" idx="12"/>
          </p:nvPr>
        </p:nvSpPr>
        <p:spPr/>
        <p:txBody>
          <a:bodyPr/>
          <a:lstStyle/>
          <a:p>
            <a:fld id="{37D13243-A983-447D-B4B4-82366765C8AA}" type="slidenum">
              <a:rPr lang="en-US" sz="2000" smtClean="0"/>
              <a:t>12</a:t>
            </a:fld>
            <a:endParaRPr lang="en-US" sz="2000" dirty="0"/>
          </a:p>
        </p:txBody>
      </p:sp>
      <p:sp>
        <p:nvSpPr>
          <p:cNvPr id="8" name="Title 1">
            <a:extLst>
              <a:ext uri="{FF2B5EF4-FFF2-40B4-BE49-F238E27FC236}">
                <a16:creationId xmlns:a16="http://schemas.microsoft.com/office/drawing/2014/main" id="{D3CA5F94-857E-D1F5-2807-154BBE66F4D9}"/>
              </a:ext>
            </a:extLst>
          </p:cNvPr>
          <p:cNvSpPr>
            <a:spLocks noGrp="1"/>
          </p:cNvSpPr>
          <p:nvPr>
            <p:ph type="title"/>
          </p:nvPr>
        </p:nvSpPr>
        <p:spPr>
          <a:xfrm>
            <a:off x="723304" y="519508"/>
            <a:ext cx="10745391"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A, QUESTION 4</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1099679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78984C-C24C-9CB2-7189-FD54CE4DB918}"/>
              </a:ext>
            </a:extLst>
          </p:cNvPr>
          <p:cNvSpPr>
            <a:spLocks noGrp="1"/>
          </p:cNvSpPr>
          <p:nvPr>
            <p:ph idx="1"/>
          </p:nvPr>
        </p:nvSpPr>
        <p:spPr>
          <a:xfrm>
            <a:off x="914400" y="2078181"/>
            <a:ext cx="9914860" cy="4721467"/>
          </a:xfrm>
        </p:spPr>
        <p:txBody>
          <a:bodyPr>
            <a:noAutofit/>
          </a:bodyPr>
          <a:lstStyle/>
          <a:p>
            <a:pPr marL="0" marR="0" lvl="0" indent="0">
              <a:spcBef>
                <a:spcPts val="0"/>
              </a:spcBef>
              <a:spcAft>
                <a:spcPts val="0"/>
              </a:spcAft>
              <a:buSzPts val="1000"/>
              <a:buNone/>
              <a:tabLst>
                <a:tab pos="457200" algn="l"/>
              </a:tabLst>
            </a:pPr>
            <a:r>
              <a:rPr lang="en-US" sz="2800" dirty="0"/>
              <a:t>5. Describe situations at the facility within the last 90 days that have affected staffing (barriers to hiring, workforce reductions, change of ownership, etc.).</a:t>
            </a:r>
            <a:endParaRPr lang="en-US" sz="3200" dirty="0">
              <a:latin typeface="Amasis MT Pro" panose="02040504050005020304" pitchFamily="18" charset="0"/>
            </a:endParaRPr>
          </a:p>
        </p:txBody>
      </p:sp>
      <p:sp>
        <p:nvSpPr>
          <p:cNvPr id="4" name="Date Placeholder 3">
            <a:extLst>
              <a:ext uri="{FF2B5EF4-FFF2-40B4-BE49-F238E27FC236}">
                <a16:creationId xmlns:a16="http://schemas.microsoft.com/office/drawing/2014/main" id="{17AD7159-2F69-5C66-61BF-F63A61BBB5EB}"/>
              </a:ext>
            </a:extLst>
          </p:cNvPr>
          <p:cNvSpPr>
            <a:spLocks noGrp="1"/>
          </p:cNvSpPr>
          <p:nvPr>
            <p:ph type="dt" sz="half" idx="10"/>
          </p:nvPr>
        </p:nvSpPr>
        <p:spPr/>
        <p:txBody>
          <a:bodyPr/>
          <a:lstStyle/>
          <a:p>
            <a:fld id="{F8ADA2FB-D4EC-4617-AAA1-ACC63F2BF8F9}" type="datetime1">
              <a:rPr lang="en-US" smtClean="0"/>
              <a:t>10/4/2024</a:t>
            </a:fld>
            <a:endParaRPr lang="en-US"/>
          </a:p>
        </p:txBody>
      </p:sp>
      <p:sp>
        <p:nvSpPr>
          <p:cNvPr id="5" name="Slide Number Placeholder 4">
            <a:extLst>
              <a:ext uri="{FF2B5EF4-FFF2-40B4-BE49-F238E27FC236}">
                <a16:creationId xmlns:a16="http://schemas.microsoft.com/office/drawing/2014/main" id="{69475221-E66E-E24A-8F51-510EAD66B319}"/>
              </a:ext>
            </a:extLst>
          </p:cNvPr>
          <p:cNvSpPr>
            <a:spLocks noGrp="1"/>
          </p:cNvSpPr>
          <p:nvPr>
            <p:ph type="sldNum" sz="quarter" idx="12"/>
          </p:nvPr>
        </p:nvSpPr>
        <p:spPr/>
        <p:txBody>
          <a:bodyPr/>
          <a:lstStyle/>
          <a:p>
            <a:fld id="{37D13243-A983-447D-B4B4-82366765C8AA}" type="slidenum">
              <a:rPr lang="en-US" sz="2000" smtClean="0"/>
              <a:t>13</a:t>
            </a:fld>
            <a:endParaRPr lang="en-US" sz="2000" dirty="0"/>
          </a:p>
        </p:txBody>
      </p:sp>
      <p:sp>
        <p:nvSpPr>
          <p:cNvPr id="8" name="Title 1">
            <a:extLst>
              <a:ext uri="{FF2B5EF4-FFF2-40B4-BE49-F238E27FC236}">
                <a16:creationId xmlns:a16="http://schemas.microsoft.com/office/drawing/2014/main" id="{E48741C3-9CE5-17F0-2FE4-3581ED58A418}"/>
              </a:ext>
            </a:extLst>
          </p:cNvPr>
          <p:cNvSpPr>
            <a:spLocks noGrp="1"/>
          </p:cNvSpPr>
          <p:nvPr>
            <p:ph type="title"/>
          </p:nvPr>
        </p:nvSpPr>
        <p:spPr>
          <a:xfrm>
            <a:off x="627905" y="323742"/>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A, QUESTION 5</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3304844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FC1519-DD20-BB99-B8E1-46569BA6FB2A}"/>
              </a:ext>
            </a:extLst>
          </p:cNvPr>
          <p:cNvSpPr>
            <a:spLocks noGrp="1"/>
          </p:cNvSpPr>
          <p:nvPr>
            <p:ph idx="1"/>
          </p:nvPr>
        </p:nvSpPr>
        <p:spPr>
          <a:xfrm>
            <a:off x="838200" y="2055043"/>
            <a:ext cx="10515600" cy="4121920"/>
          </a:xfrm>
        </p:spPr>
        <p:txBody>
          <a:bodyPr>
            <a:normAutofit lnSpcReduction="10000"/>
          </a:bodyPr>
          <a:lstStyle/>
          <a:p>
            <a:pPr marL="395288" marR="0" lvl="0" indent="-395288">
              <a:spcBef>
                <a:spcPts val="0"/>
              </a:spcBef>
              <a:spcAft>
                <a:spcPts val="0"/>
              </a:spcAft>
              <a:buSzPts val="1000"/>
              <a:buNone/>
              <a:tabLst>
                <a:tab pos="457200" algn="l"/>
              </a:tabLst>
            </a:pPr>
            <a:r>
              <a:rPr lang="en-US" sz="2800" dirty="0">
                <a:latin typeface="Arial" panose="020B0604020202020204" pitchFamily="34" charset="0"/>
                <a:cs typeface="Arial" panose="020B0604020202020204" pitchFamily="34" charset="0"/>
              </a:rPr>
              <a:t>6. </a:t>
            </a:r>
            <a:r>
              <a:rPr lang="en-US" sz="28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Are there certain days or shifts when you are having difficulty meeting the required staffing ratios?</a:t>
            </a:r>
          </a:p>
          <a:p>
            <a:pPr marL="0" marR="0" lvl="0" indent="0">
              <a:spcBef>
                <a:spcPts val="0"/>
              </a:spcBef>
              <a:spcAft>
                <a:spcPts val="0"/>
              </a:spcAft>
              <a:buSzPts val="1000"/>
              <a:buNone/>
              <a:tabLst>
                <a:tab pos="457200" algn="l"/>
              </a:tabLst>
            </a:pPr>
            <a:endParaRPr lang="en-US" sz="2800" dirty="0">
              <a:solidFill>
                <a:srgbClr val="000000"/>
              </a:solidFill>
              <a:latin typeface="Amasis MT Pro" panose="02040504050005020304" pitchFamily="18" charset="0"/>
              <a:ea typeface="Times New Roman" panose="02020603050405020304" pitchFamily="18" charset="0"/>
              <a:cs typeface="Arial" panose="020B0604020202020204" pitchFamily="34" charset="0"/>
            </a:endParaRPr>
          </a:p>
          <a:p>
            <a:pPr marL="395288" marR="0" lvl="0" indent="-395288">
              <a:spcBef>
                <a:spcPts val="0"/>
              </a:spcBef>
              <a:spcAft>
                <a:spcPts val="0"/>
              </a:spcAft>
              <a:buSzPts val="1000"/>
              <a:buNone/>
              <a:tabLst>
                <a:tab pos="457200" algn="l"/>
              </a:tabLst>
            </a:pPr>
            <a:r>
              <a:rPr lang="en-US" sz="28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7. Do you use agency personnel to ensure that you meet the minimum staffing requirements? Include a spreadsheet showing agency usage over the last 6 months (include RN Supervisor, RN, LPN and CNA).  If you do not use agency staffing</a:t>
            </a:r>
            <a:r>
              <a:rPr lang="en-US" sz="2800" dirty="0">
                <a:solidFill>
                  <a:srgbClr val="000000"/>
                </a:solidFill>
                <a:latin typeface="Amasis MT Pro" panose="02040504050005020304" pitchFamily="18" charset="0"/>
                <a:ea typeface="Times New Roman" panose="02020603050405020304" pitchFamily="18" charset="0"/>
                <a:cs typeface="Arial" panose="020B0604020202020204" pitchFamily="34" charset="0"/>
              </a:rPr>
              <a:t>, p</a:t>
            </a:r>
            <a:r>
              <a:rPr lang="en-US" sz="28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lease explain the reason you do not.</a:t>
            </a:r>
            <a:endParaRPr lang="en-US" sz="2800" dirty="0">
              <a:effectLst/>
              <a:latin typeface="Amasis MT Pro" panose="02040504050005020304" pitchFamily="18" charset="0"/>
              <a:ea typeface="Times New Roman" panose="02020603050405020304" pitchFamily="18" charset="0"/>
              <a:cs typeface="Arial" panose="020B0604020202020204" pitchFamily="34" charset="0"/>
            </a:endParaRPr>
          </a:p>
          <a:p>
            <a:pPr marL="0" marR="0" lvl="0" indent="0">
              <a:spcBef>
                <a:spcPts val="0"/>
              </a:spcBef>
              <a:spcAft>
                <a:spcPts val="0"/>
              </a:spcAft>
              <a:buSzPts val="1000"/>
              <a:buNone/>
              <a:tabLst>
                <a:tab pos="457200" algn="l"/>
              </a:tabLst>
            </a:pPr>
            <a:endParaRPr lang="en-US"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dirty="0"/>
          </a:p>
        </p:txBody>
      </p:sp>
      <p:sp>
        <p:nvSpPr>
          <p:cNvPr id="4" name="Date Placeholder 3">
            <a:extLst>
              <a:ext uri="{FF2B5EF4-FFF2-40B4-BE49-F238E27FC236}">
                <a16:creationId xmlns:a16="http://schemas.microsoft.com/office/drawing/2014/main" id="{A8D0AFD8-7645-361B-935C-C75FBF08DE3D}"/>
              </a:ext>
            </a:extLst>
          </p:cNvPr>
          <p:cNvSpPr>
            <a:spLocks noGrp="1"/>
          </p:cNvSpPr>
          <p:nvPr>
            <p:ph type="dt" sz="half" idx="10"/>
          </p:nvPr>
        </p:nvSpPr>
        <p:spPr/>
        <p:txBody>
          <a:bodyPr/>
          <a:lstStyle/>
          <a:p>
            <a:fld id="{4B477D74-C519-4C9D-BD0D-E8161AA91DEE}" type="datetime1">
              <a:rPr lang="en-US" smtClean="0"/>
              <a:t>10/4/2024</a:t>
            </a:fld>
            <a:endParaRPr lang="en-US"/>
          </a:p>
        </p:txBody>
      </p:sp>
      <p:sp>
        <p:nvSpPr>
          <p:cNvPr id="5" name="Slide Number Placeholder 4">
            <a:extLst>
              <a:ext uri="{FF2B5EF4-FFF2-40B4-BE49-F238E27FC236}">
                <a16:creationId xmlns:a16="http://schemas.microsoft.com/office/drawing/2014/main" id="{B004B97F-C54C-4060-66C8-94D2D0AD650A}"/>
              </a:ext>
            </a:extLst>
          </p:cNvPr>
          <p:cNvSpPr>
            <a:spLocks noGrp="1"/>
          </p:cNvSpPr>
          <p:nvPr>
            <p:ph type="sldNum" sz="quarter" idx="12"/>
          </p:nvPr>
        </p:nvSpPr>
        <p:spPr/>
        <p:txBody>
          <a:bodyPr/>
          <a:lstStyle/>
          <a:p>
            <a:fld id="{37D13243-A983-447D-B4B4-82366765C8AA}" type="slidenum">
              <a:rPr lang="en-US" sz="2000" smtClean="0"/>
              <a:t>14</a:t>
            </a:fld>
            <a:endParaRPr lang="en-US" sz="2000" dirty="0"/>
          </a:p>
        </p:txBody>
      </p:sp>
      <p:sp>
        <p:nvSpPr>
          <p:cNvPr id="8" name="Title 1">
            <a:extLst>
              <a:ext uri="{FF2B5EF4-FFF2-40B4-BE49-F238E27FC236}">
                <a16:creationId xmlns:a16="http://schemas.microsoft.com/office/drawing/2014/main" id="{3249F1EF-8772-C5AB-E12E-7BAC4AD2F18C}"/>
              </a:ext>
            </a:extLst>
          </p:cNvPr>
          <p:cNvSpPr>
            <a:spLocks noGrp="1"/>
          </p:cNvSpPr>
          <p:nvPr>
            <p:ph type="title"/>
          </p:nvPr>
        </p:nvSpPr>
        <p:spPr>
          <a:xfrm>
            <a:off x="627905" y="323742"/>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A, QUESTIONS 6-7</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3181268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3AFF6D-3CBA-74E2-03E5-CFB2A2C179A8}"/>
              </a:ext>
            </a:extLst>
          </p:cNvPr>
          <p:cNvSpPr>
            <a:spLocks noGrp="1"/>
          </p:cNvSpPr>
          <p:nvPr>
            <p:ph idx="1"/>
          </p:nvPr>
        </p:nvSpPr>
        <p:spPr>
          <a:xfrm>
            <a:off x="838200" y="2064469"/>
            <a:ext cx="10515600" cy="4112493"/>
          </a:xfrm>
        </p:spPr>
        <p:txBody>
          <a:bodyPr>
            <a:normAutofit/>
          </a:bodyPr>
          <a:lstStyle/>
          <a:p>
            <a:pPr marL="339725" marR="0" lvl="0" indent="-339725">
              <a:spcBef>
                <a:spcPts val="0"/>
              </a:spcBef>
              <a:spcAft>
                <a:spcPts val="0"/>
              </a:spcAft>
              <a:buSzPts val="1000"/>
              <a:buNone/>
              <a:tabLst>
                <a:tab pos="457200" algn="l"/>
              </a:tabLst>
            </a:pPr>
            <a:r>
              <a:rPr lang="en-US" sz="2600" dirty="0">
                <a:latin typeface="Amasis MT Pro" panose="02040504050005020304" pitchFamily="18" charset="0"/>
              </a:rPr>
              <a:t>8. </a:t>
            </a:r>
            <a:r>
              <a:rPr lang="en-US" sz="26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If the facility does use agency staffing, please respond to the following:</a:t>
            </a:r>
            <a:endParaRPr lang="en-US" sz="2600" dirty="0">
              <a:latin typeface="Amasis MT Pro" panose="02040504050005020304" pitchFamily="18" charset="0"/>
              <a:ea typeface="Times New Roman" panose="02020603050405020304" pitchFamily="18" charset="0"/>
              <a:cs typeface="Arial" panose="020B0604020202020204" pitchFamily="34" charset="0"/>
            </a:endParaRPr>
          </a:p>
          <a:p>
            <a:pPr marL="339725" marR="0" lvl="0" indent="-339725">
              <a:spcBef>
                <a:spcPts val="0"/>
              </a:spcBef>
              <a:spcAft>
                <a:spcPts val="0"/>
              </a:spcAft>
              <a:buSzPts val="1000"/>
              <a:buNone/>
              <a:tabLst>
                <a:tab pos="457200" algn="l"/>
              </a:tabLst>
            </a:pPr>
            <a:endParaRPr lang="en-US" sz="26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endParaRPr>
          </a:p>
          <a:p>
            <a:pPr marL="339725" marR="0" lvl="0" indent="-339725">
              <a:spcBef>
                <a:spcPts val="0"/>
              </a:spcBef>
              <a:spcAft>
                <a:spcPts val="0"/>
              </a:spcAft>
              <a:buSzPts val="1000"/>
              <a:buNone/>
              <a:tabLst>
                <a:tab pos="457200" algn="l"/>
              </a:tabLst>
            </a:pPr>
            <a:r>
              <a:rPr lang="en-US" sz="2600" dirty="0">
                <a:solidFill>
                  <a:srgbClr val="000000"/>
                </a:solidFill>
                <a:latin typeface="Amasis MT Pro" panose="02040504050005020304" pitchFamily="18" charset="0"/>
                <a:ea typeface="Times New Roman" panose="02020603050405020304" pitchFamily="18" charset="0"/>
                <a:cs typeface="Arial" panose="020B0604020202020204" pitchFamily="34" charset="0"/>
              </a:rPr>
              <a:t>	</a:t>
            </a:r>
            <a:r>
              <a:rPr lang="en-US" sz="26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Does the facility provide an orientation to new agency staff?</a:t>
            </a:r>
          </a:p>
          <a:p>
            <a:pPr marL="339725" marR="0" lvl="0" indent="-339725">
              <a:spcBef>
                <a:spcPts val="0"/>
              </a:spcBef>
              <a:spcAft>
                <a:spcPts val="0"/>
              </a:spcAft>
              <a:buSzPts val="1000"/>
              <a:buNone/>
              <a:tabLst>
                <a:tab pos="457200" algn="l"/>
              </a:tabLst>
            </a:pPr>
            <a:r>
              <a:rPr lang="en-US" sz="2600" dirty="0">
                <a:solidFill>
                  <a:srgbClr val="000000"/>
                </a:solidFill>
                <a:latin typeface="Amasis MT Pro" panose="02040504050005020304" pitchFamily="18" charset="0"/>
                <a:ea typeface="Times New Roman" panose="02020603050405020304" pitchFamily="18" charset="0"/>
                <a:cs typeface="Arial" panose="020B0604020202020204" pitchFamily="34" charset="0"/>
              </a:rPr>
              <a:t>	</a:t>
            </a:r>
            <a:r>
              <a:rPr lang="en-US" sz="26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If so, please describe orientation process.</a:t>
            </a:r>
            <a:endParaRPr lang="en-US" sz="2600" dirty="0">
              <a:latin typeface="Amasis MT Pro" panose="02040504050005020304" pitchFamily="18" charset="0"/>
              <a:ea typeface="Times New Roman" panose="02020603050405020304" pitchFamily="18" charset="0"/>
              <a:cs typeface="Arial" panose="020B0604020202020204" pitchFamily="34" charset="0"/>
            </a:endParaRPr>
          </a:p>
          <a:p>
            <a:pPr marL="339725" marR="0" lvl="0" indent="-339725">
              <a:spcBef>
                <a:spcPts val="0"/>
              </a:spcBef>
              <a:spcAft>
                <a:spcPts val="0"/>
              </a:spcAft>
              <a:buSzPts val="1000"/>
              <a:buNone/>
              <a:tabLst>
                <a:tab pos="457200" algn="l"/>
              </a:tabLst>
            </a:pPr>
            <a:endParaRPr lang="en-US" sz="26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endParaRPr>
          </a:p>
          <a:p>
            <a:pPr marL="339725" marR="0" lvl="0" indent="-339725">
              <a:spcBef>
                <a:spcPts val="0"/>
              </a:spcBef>
              <a:spcAft>
                <a:spcPts val="0"/>
              </a:spcAft>
              <a:buSzPts val="1000"/>
              <a:buNone/>
              <a:tabLst>
                <a:tab pos="457200" algn="l"/>
              </a:tabLst>
            </a:pPr>
            <a:r>
              <a:rPr lang="en-US" sz="2600" dirty="0">
                <a:solidFill>
                  <a:srgbClr val="000000"/>
                </a:solidFill>
                <a:latin typeface="Amasis MT Pro" panose="02040504050005020304" pitchFamily="18" charset="0"/>
                <a:ea typeface="Times New Roman" panose="02020603050405020304" pitchFamily="18" charset="0"/>
                <a:cs typeface="Arial" panose="020B0604020202020204" pitchFamily="34" charset="0"/>
              </a:rPr>
              <a:t>	</a:t>
            </a:r>
            <a:r>
              <a:rPr lang="en-US" sz="2600" dirty="0">
                <a:solidFill>
                  <a:srgbClr val="000000"/>
                </a:solidFill>
                <a:effectLst/>
                <a:latin typeface="Amasis MT Pro" panose="02040504050005020304" pitchFamily="18" charset="0"/>
                <a:ea typeface="Times New Roman" panose="02020603050405020304" pitchFamily="18" charset="0"/>
                <a:cs typeface="Arial" panose="020B0604020202020204" pitchFamily="34" charset="0"/>
              </a:rPr>
              <a:t>Do new agency personnel work independently or with a “buddy”? Please explain.</a:t>
            </a:r>
            <a:endParaRPr lang="en-US" sz="2600" dirty="0">
              <a:effectLst/>
              <a:latin typeface="Amasis MT Pro" panose="02040504050005020304" pitchFamily="18" charset="0"/>
              <a:ea typeface="Times New Roman" panose="02020603050405020304" pitchFamily="18" charset="0"/>
              <a:cs typeface="Arial" panose="020B0604020202020204" pitchFamily="34" charset="0"/>
            </a:endParaRPr>
          </a:p>
          <a:p>
            <a:pPr marL="0" indent="0">
              <a:buNone/>
            </a:pPr>
            <a:endParaRPr lang="en-US" dirty="0"/>
          </a:p>
        </p:txBody>
      </p:sp>
      <p:sp>
        <p:nvSpPr>
          <p:cNvPr id="4" name="Date Placeholder 3">
            <a:extLst>
              <a:ext uri="{FF2B5EF4-FFF2-40B4-BE49-F238E27FC236}">
                <a16:creationId xmlns:a16="http://schemas.microsoft.com/office/drawing/2014/main" id="{9EC186C6-7DF8-D164-8611-8A8364D39F33}"/>
              </a:ext>
            </a:extLst>
          </p:cNvPr>
          <p:cNvSpPr>
            <a:spLocks noGrp="1"/>
          </p:cNvSpPr>
          <p:nvPr>
            <p:ph type="dt" sz="half" idx="10"/>
          </p:nvPr>
        </p:nvSpPr>
        <p:spPr/>
        <p:txBody>
          <a:bodyPr/>
          <a:lstStyle/>
          <a:p>
            <a:fld id="{103EFF0F-4F92-4E24-8ABC-8A913CC9D5D0}" type="datetime1">
              <a:rPr lang="en-US" smtClean="0"/>
              <a:t>10/4/2024</a:t>
            </a:fld>
            <a:endParaRPr lang="en-US"/>
          </a:p>
        </p:txBody>
      </p:sp>
      <p:sp>
        <p:nvSpPr>
          <p:cNvPr id="5" name="Slide Number Placeholder 4">
            <a:extLst>
              <a:ext uri="{FF2B5EF4-FFF2-40B4-BE49-F238E27FC236}">
                <a16:creationId xmlns:a16="http://schemas.microsoft.com/office/drawing/2014/main" id="{D3F86474-1800-8339-EBB9-55BF12369231}"/>
              </a:ext>
            </a:extLst>
          </p:cNvPr>
          <p:cNvSpPr>
            <a:spLocks noGrp="1"/>
          </p:cNvSpPr>
          <p:nvPr>
            <p:ph type="sldNum" sz="quarter" idx="12"/>
          </p:nvPr>
        </p:nvSpPr>
        <p:spPr/>
        <p:txBody>
          <a:bodyPr/>
          <a:lstStyle/>
          <a:p>
            <a:fld id="{37D13243-A983-447D-B4B4-82366765C8AA}" type="slidenum">
              <a:rPr lang="en-US" sz="2000" smtClean="0"/>
              <a:t>15</a:t>
            </a:fld>
            <a:endParaRPr lang="en-US" sz="2000" dirty="0"/>
          </a:p>
        </p:txBody>
      </p:sp>
      <p:sp>
        <p:nvSpPr>
          <p:cNvPr id="8" name="Title 1">
            <a:extLst>
              <a:ext uri="{FF2B5EF4-FFF2-40B4-BE49-F238E27FC236}">
                <a16:creationId xmlns:a16="http://schemas.microsoft.com/office/drawing/2014/main" id="{807AA303-FDE0-9762-C28A-469C74187FDC}"/>
              </a:ext>
            </a:extLst>
          </p:cNvPr>
          <p:cNvSpPr>
            <a:spLocks noGrp="1"/>
          </p:cNvSpPr>
          <p:nvPr>
            <p:ph type="title"/>
          </p:nvPr>
        </p:nvSpPr>
        <p:spPr>
          <a:xfrm>
            <a:off x="627905" y="426773"/>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A, QUESTION 8</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3988996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F65123-1E9D-8633-676B-19B45A372F3D}"/>
              </a:ext>
            </a:extLst>
          </p:cNvPr>
          <p:cNvSpPr>
            <a:spLocks noGrp="1"/>
          </p:cNvSpPr>
          <p:nvPr>
            <p:ph idx="1"/>
          </p:nvPr>
        </p:nvSpPr>
        <p:spPr>
          <a:xfrm>
            <a:off x="838200" y="2073897"/>
            <a:ext cx="10515600" cy="4103066"/>
          </a:xfrm>
        </p:spPr>
        <p:txBody>
          <a:bodyPr>
            <a:normAutofit fontScale="77500" lnSpcReduction="20000"/>
          </a:bodyPr>
          <a:lstStyle/>
          <a:p>
            <a:pPr marL="0" indent="0">
              <a:spcBef>
                <a:spcPts val="0"/>
              </a:spcBef>
              <a:buSzPts val="1000"/>
              <a:buNone/>
              <a:tabLst>
                <a:tab pos="457200" algn="l"/>
              </a:tabLst>
            </a:pPr>
            <a:r>
              <a:rPr lang="en-US" sz="2800" dirty="0">
                <a:solidFill>
                  <a:schemeClr val="tx1"/>
                </a:solidFill>
                <a:latin typeface="Amasis MT Pro" panose="02040504050005020304" pitchFamily="18" charset="0"/>
              </a:rPr>
              <a:t>9. Does the facility utilize overtime to attempt to meet the staffing ratio requirement? </a:t>
            </a:r>
          </a:p>
          <a:p>
            <a:pPr marL="457200" lvl="1" indent="0">
              <a:spcBef>
                <a:spcPts val="0"/>
              </a:spcBef>
              <a:buSzPts val="1000"/>
              <a:buNone/>
              <a:tabLst>
                <a:tab pos="457200" algn="l"/>
              </a:tabLst>
            </a:pPr>
            <a:r>
              <a:rPr lang="en-US" sz="2800" dirty="0">
                <a:solidFill>
                  <a:schemeClr val="tx1"/>
                </a:solidFill>
                <a:latin typeface="Amasis MT Pro" panose="02040504050005020304" pitchFamily="18" charset="0"/>
              </a:rPr>
              <a:t>If so, please include a spreadsheet showing overtime per classification (CNA, LPN, RN) for the last 6 months.</a:t>
            </a:r>
          </a:p>
          <a:p>
            <a:pPr marL="0" marR="0" lvl="0" indent="0">
              <a:spcBef>
                <a:spcPts val="0"/>
              </a:spcBef>
              <a:spcAft>
                <a:spcPts val="0"/>
              </a:spcAft>
              <a:buSzPts val="1000"/>
              <a:buNone/>
              <a:tabLst>
                <a:tab pos="457200" algn="l"/>
              </a:tabLst>
            </a:pPr>
            <a:endParaRPr lang="en-US" sz="2800" dirty="0">
              <a:solidFill>
                <a:schemeClr val="tx1"/>
              </a:solidFill>
              <a:latin typeface="Amasis MT Pro" panose="02040504050005020304" pitchFamily="18" charset="0"/>
            </a:endParaRPr>
          </a:p>
          <a:p>
            <a:pPr marL="0" marR="0" lvl="0" indent="0">
              <a:spcBef>
                <a:spcPts val="0"/>
              </a:spcBef>
              <a:spcAft>
                <a:spcPts val="0"/>
              </a:spcAft>
              <a:buSzPts val="1000"/>
              <a:buNone/>
              <a:tabLst>
                <a:tab pos="457200" algn="l"/>
              </a:tabLst>
            </a:pPr>
            <a:r>
              <a:rPr lang="en-US" sz="2800" dirty="0">
                <a:solidFill>
                  <a:schemeClr val="tx1"/>
                </a:solidFill>
                <a:effectLst/>
                <a:latin typeface="Amasis MT Pro" panose="02040504050005020304" pitchFamily="18" charset="0"/>
                <a:ea typeface="Times New Roman" panose="02020603050405020304" pitchFamily="18" charset="0"/>
                <a:cs typeface="Arial" panose="020B0604020202020204" pitchFamily="34" charset="0"/>
              </a:rPr>
              <a:t>10. If your waiver is granted, what are your staffing ratio goals? </a:t>
            </a:r>
          </a:p>
          <a:p>
            <a:pPr marL="339725" indent="-339725">
              <a:buNone/>
            </a:pPr>
            <a:r>
              <a:rPr lang="en-US" sz="2800" dirty="0">
                <a:solidFill>
                  <a:schemeClr val="tx1"/>
                </a:solidFill>
                <a:effectLst/>
                <a:latin typeface="Amasis MT Pro" panose="02040504050005020304" pitchFamily="18" charset="0"/>
                <a:ea typeface="Times New Roman" panose="02020603050405020304" pitchFamily="18" charset="0"/>
              </a:rPr>
              <a:t>	(The facility must maintain a 3.28 HPRD.  Be specific regarding your ratios for RNs, LPNs and CNAs on all shifts.) </a:t>
            </a:r>
          </a:p>
          <a:p>
            <a:pPr marL="0" indent="0">
              <a:buNone/>
            </a:pPr>
            <a:endParaRPr lang="en-US" sz="2800" dirty="0">
              <a:solidFill>
                <a:schemeClr val="tx1"/>
              </a:solidFill>
              <a:latin typeface="Amasis MT Pro" panose="02040504050005020304" pitchFamily="18" charset="0"/>
            </a:endParaRPr>
          </a:p>
          <a:p>
            <a:pPr marL="339725" marR="0" lvl="0" indent="-339725">
              <a:spcBef>
                <a:spcPts val="0"/>
              </a:spcBef>
              <a:spcAft>
                <a:spcPts val="0"/>
              </a:spcAft>
              <a:buSzPts val="1000"/>
              <a:buNone/>
              <a:tabLst>
                <a:tab pos="457200" algn="l"/>
              </a:tabLst>
            </a:pPr>
            <a:r>
              <a:rPr lang="en-US" sz="2800" dirty="0">
                <a:solidFill>
                  <a:schemeClr val="tx1"/>
                </a:solidFill>
                <a:latin typeface="Amasis MT Pro" panose="02040504050005020304" pitchFamily="18" charset="0"/>
              </a:rPr>
              <a:t>11. </a:t>
            </a:r>
            <a:r>
              <a:rPr lang="en-US" sz="2800" dirty="0">
                <a:solidFill>
                  <a:schemeClr val="tx1"/>
                </a:solidFill>
                <a:effectLst/>
                <a:latin typeface="Amasis MT Pro" panose="02040504050005020304" pitchFamily="18" charset="0"/>
                <a:ea typeface="Times New Roman" panose="02020603050405020304" pitchFamily="18" charset="0"/>
                <a:cs typeface="Arial" panose="020B0604020202020204" pitchFamily="34" charset="0"/>
              </a:rPr>
              <a:t>What is your plan of correction to ensure that this does not happen again? Are there potential solutions or resources that could be put in place to solve or alleviate staffing shortages overall?</a:t>
            </a:r>
          </a:p>
          <a:p>
            <a:pPr marL="0" indent="0">
              <a:buNone/>
            </a:pPr>
            <a:endParaRPr lang="en-US" dirty="0"/>
          </a:p>
        </p:txBody>
      </p:sp>
      <p:sp>
        <p:nvSpPr>
          <p:cNvPr id="4" name="Date Placeholder 3">
            <a:extLst>
              <a:ext uri="{FF2B5EF4-FFF2-40B4-BE49-F238E27FC236}">
                <a16:creationId xmlns:a16="http://schemas.microsoft.com/office/drawing/2014/main" id="{C476E085-E572-211E-D9E5-2C16407371A8}"/>
              </a:ext>
            </a:extLst>
          </p:cNvPr>
          <p:cNvSpPr>
            <a:spLocks noGrp="1"/>
          </p:cNvSpPr>
          <p:nvPr>
            <p:ph type="dt" sz="half" idx="10"/>
          </p:nvPr>
        </p:nvSpPr>
        <p:spPr/>
        <p:txBody>
          <a:bodyPr/>
          <a:lstStyle/>
          <a:p>
            <a:fld id="{A321EBF0-BDEC-459A-A368-8723F89A7886}" type="datetime1">
              <a:rPr lang="en-US" smtClean="0"/>
              <a:t>10/4/2024</a:t>
            </a:fld>
            <a:endParaRPr lang="en-US"/>
          </a:p>
        </p:txBody>
      </p:sp>
      <p:sp>
        <p:nvSpPr>
          <p:cNvPr id="5" name="Slide Number Placeholder 4">
            <a:extLst>
              <a:ext uri="{FF2B5EF4-FFF2-40B4-BE49-F238E27FC236}">
                <a16:creationId xmlns:a16="http://schemas.microsoft.com/office/drawing/2014/main" id="{789A8E23-0F7B-C67C-8C6D-77B67CFC1838}"/>
              </a:ext>
            </a:extLst>
          </p:cNvPr>
          <p:cNvSpPr>
            <a:spLocks noGrp="1"/>
          </p:cNvSpPr>
          <p:nvPr>
            <p:ph type="sldNum" sz="quarter" idx="12"/>
          </p:nvPr>
        </p:nvSpPr>
        <p:spPr/>
        <p:txBody>
          <a:bodyPr/>
          <a:lstStyle/>
          <a:p>
            <a:fld id="{37D13243-A983-447D-B4B4-82366765C8AA}" type="slidenum">
              <a:rPr lang="en-US" sz="2000" smtClean="0"/>
              <a:t>16</a:t>
            </a:fld>
            <a:endParaRPr lang="en-US" sz="2000" dirty="0"/>
          </a:p>
        </p:txBody>
      </p:sp>
      <p:sp>
        <p:nvSpPr>
          <p:cNvPr id="8" name="Title 1">
            <a:extLst>
              <a:ext uri="{FF2B5EF4-FFF2-40B4-BE49-F238E27FC236}">
                <a16:creationId xmlns:a16="http://schemas.microsoft.com/office/drawing/2014/main" id="{8CA118E0-C4CF-FE9A-7475-B087958FBC2A}"/>
              </a:ext>
            </a:extLst>
          </p:cNvPr>
          <p:cNvSpPr>
            <a:spLocks noGrp="1"/>
          </p:cNvSpPr>
          <p:nvPr>
            <p:ph type="title"/>
          </p:nvPr>
        </p:nvSpPr>
        <p:spPr>
          <a:xfrm>
            <a:off x="627905" y="504046"/>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A, QUESTIONS 9-11</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660904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C31627-4582-2AF6-64B9-8FDAF3B3A8D4}"/>
              </a:ext>
            </a:extLst>
          </p:cNvPr>
          <p:cNvSpPr>
            <a:spLocks noGrp="1"/>
          </p:cNvSpPr>
          <p:nvPr>
            <p:ph idx="1"/>
          </p:nvPr>
        </p:nvSpPr>
        <p:spPr>
          <a:xfrm>
            <a:off x="838200" y="1781951"/>
            <a:ext cx="10515600" cy="4369467"/>
          </a:xfrm>
        </p:spPr>
        <p:txBody>
          <a:bodyPr>
            <a:normAutofit fontScale="92500" lnSpcReduction="10000"/>
          </a:bodyPr>
          <a:lstStyle/>
          <a:p>
            <a:pPr marL="519113" marR="0" lvl="0" indent="-519113">
              <a:spcBef>
                <a:spcPts val="0"/>
              </a:spcBef>
              <a:spcAft>
                <a:spcPts val="0"/>
              </a:spcAft>
              <a:buSzPts val="1000"/>
              <a:buNone/>
              <a:tabLst>
                <a:tab pos="457200" algn="l"/>
              </a:tabLst>
            </a:pPr>
            <a:r>
              <a:rPr lang="en-US" sz="2600" dirty="0">
                <a:latin typeface="Amasis MT Pro" panose="02040504050005020304" pitchFamily="18" charset="0"/>
              </a:rPr>
              <a:t>12</a:t>
            </a:r>
            <a:r>
              <a:rPr lang="en-US" sz="2600" dirty="0">
                <a:latin typeface="Amasis MT Pro" panose="02040504050005020304" pitchFamily="18" charset="0"/>
                <a:cs typeface="Arial" panose="020B0604020202020204" pitchFamily="34" charset="0"/>
              </a:rPr>
              <a:t>. </a:t>
            </a:r>
            <a:r>
              <a:rPr lang="en-US" sz="2400" dirty="0">
                <a:effectLst/>
                <a:ea typeface="Times New Roman" panose="02020603050405020304" pitchFamily="18" charset="0"/>
                <a:cs typeface="Arial" panose="020B0604020202020204" pitchFamily="34" charset="0"/>
              </a:rPr>
              <a:t>What other supports are/may be available during the requested waiver period?</a:t>
            </a:r>
          </a:p>
          <a:p>
            <a:pPr lvl="1">
              <a:spcBef>
                <a:spcPts val="0"/>
              </a:spcBef>
              <a:buClrTx/>
              <a:buFont typeface="Wingdings" panose="05000000000000000000" pitchFamily="2" charset="2"/>
              <a:buChar char="q"/>
            </a:pPr>
            <a:r>
              <a:rPr lang="en-US" sz="2400" dirty="0">
                <a:effectLst/>
                <a:ea typeface="Times New Roman" panose="02020603050405020304" pitchFamily="18" charset="0"/>
                <a:cs typeface="Arial" panose="020B0604020202020204" pitchFamily="34" charset="0"/>
              </a:rPr>
              <a:t> Trainees from clinical programs.</a:t>
            </a:r>
            <a:endParaRPr lang="en-US" sz="2400" dirty="0">
              <a:ea typeface="Times New Roman" panose="02020603050405020304" pitchFamily="18" charset="0"/>
              <a:cs typeface="Arial" panose="020B0604020202020204" pitchFamily="34" charset="0"/>
            </a:endParaRPr>
          </a:p>
          <a:p>
            <a:pPr lvl="1">
              <a:spcBef>
                <a:spcPts val="0"/>
              </a:spcBef>
              <a:buClrTx/>
              <a:buFont typeface="Wingdings" panose="05000000000000000000" pitchFamily="2" charset="2"/>
              <a:buChar char="q"/>
            </a:pPr>
            <a:r>
              <a:rPr lang="en-US" sz="2400" dirty="0">
                <a:effectLst/>
                <a:ea typeface="Times New Roman" panose="02020603050405020304" pitchFamily="18" charset="0"/>
                <a:cs typeface="Arial" panose="020B0604020202020204" pitchFamily="34" charset="0"/>
              </a:rPr>
              <a:t> Volunteers (in what areas).</a:t>
            </a:r>
            <a:endParaRPr lang="en-US" sz="2400" dirty="0">
              <a:ea typeface="Times New Roman" panose="02020603050405020304" pitchFamily="18" charset="0"/>
              <a:cs typeface="Arial" panose="020B0604020202020204" pitchFamily="34" charset="0"/>
            </a:endParaRPr>
          </a:p>
          <a:p>
            <a:pPr lvl="1">
              <a:spcBef>
                <a:spcPts val="0"/>
              </a:spcBef>
              <a:buClrTx/>
              <a:buFont typeface="Wingdings" panose="05000000000000000000" pitchFamily="2" charset="2"/>
              <a:buChar char="q"/>
            </a:pPr>
            <a:r>
              <a:rPr lang="en-US" sz="2400" dirty="0">
                <a:effectLst/>
                <a:ea typeface="Times New Roman" panose="02020603050405020304" pitchFamily="18" charset="0"/>
                <a:cs typeface="Arial" panose="020B0604020202020204" pitchFamily="34" charset="0"/>
              </a:rPr>
              <a:t> Extra staff from other disciplines (AT, OT, PT, etc.). </a:t>
            </a:r>
          </a:p>
          <a:p>
            <a:pPr lvl="1">
              <a:spcBef>
                <a:spcPts val="0"/>
              </a:spcBef>
              <a:buClrTx/>
              <a:buFont typeface="Wingdings" panose="05000000000000000000" pitchFamily="2" charset="2"/>
              <a:buChar char="q"/>
            </a:pPr>
            <a:r>
              <a:rPr lang="en-US" sz="2400" dirty="0">
                <a:effectLst/>
                <a:ea typeface="Times New Roman" panose="02020603050405020304" pitchFamily="18" charset="0"/>
                <a:cs typeface="Arial" panose="020B0604020202020204" pitchFamily="34" charset="0"/>
              </a:rPr>
              <a:t> Staff from other disciplines working overtime.</a:t>
            </a:r>
            <a:endParaRPr lang="en-US" sz="2400" dirty="0">
              <a:ea typeface="Times New Roman" panose="02020603050405020304" pitchFamily="18" charset="0"/>
              <a:cs typeface="Arial" panose="020B0604020202020204" pitchFamily="34" charset="0"/>
            </a:endParaRPr>
          </a:p>
          <a:p>
            <a:pPr lvl="1">
              <a:spcBef>
                <a:spcPts val="0"/>
              </a:spcBef>
              <a:buClrTx/>
              <a:buFont typeface="Wingdings" panose="05000000000000000000" pitchFamily="2" charset="2"/>
              <a:buChar char="q"/>
            </a:pPr>
            <a:r>
              <a:rPr lang="en-US" sz="2400" dirty="0">
                <a:effectLst/>
                <a:ea typeface="Times New Roman" panose="02020603050405020304" pitchFamily="18" charset="0"/>
                <a:cs typeface="Arial" panose="020B0604020202020204" pitchFamily="34" charset="0"/>
              </a:rPr>
              <a:t> Any other supports.</a:t>
            </a:r>
          </a:p>
          <a:p>
            <a:pPr marL="0" indent="0">
              <a:buNone/>
            </a:pPr>
            <a:endParaRPr lang="en-US" sz="2400" dirty="0"/>
          </a:p>
          <a:p>
            <a:pPr marL="0" indent="0">
              <a:buNone/>
            </a:pPr>
            <a:r>
              <a:rPr lang="en-US" sz="2400" dirty="0"/>
              <a:t>13. Provide staff (CNA, LPN, RN) turnover per quarter for the past year.</a:t>
            </a:r>
          </a:p>
          <a:p>
            <a:pPr lvl="1">
              <a:spcBef>
                <a:spcPts val="0"/>
              </a:spcBef>
              <a:buClrTx/>
              <a:buFont typeface="Wingdings" panose="05000000000000000000" pitchFamily="2" charset="2"/>
              <a:buChar char="q"/>
            </a:pPr>
            <a:r>
              <a:rPr lang="en-US" sz="2400" dirty="0">
                <a:ea typeface="Times New Roman" panose="02020603050405020304" pitchFamily="18" charset="0"/>
                <a:cs typeface="Arial" panose="020B0604020202020204" pitchFamily="34" charset="0"/>
              </a:rPr>
              <a:t> </a:t>
            </a:r>
            <a:r>
              <a:rPr lang="en-US" sz="2400" dirty="0"/>
              <a:t>What is the hourly starting salary for each position type?</a:t>
            </a:r>
            <a:endParaRPr lang="en-US" sz="2400" dirty="0">
              <a:ea typeface="Times New Roman" panose="02020603050405020304" pitchFamily="18" charset="0"/>
              <a:cs typeface="Arial" panose="020B0604020202020204" pitchFamily="34" charset="0"/>
            </a:endParaRPr>
          </a:p>
          <a:p>
            <a:pPr lvl="1">
              <a:spcBef>
                <a:spcPts val="0"/>
              </a:spcBef>
              <a:buClrTx/>
              <a:buFont typeface="Wingdings" panose="05000000000000000000" pitchFamily="2" charset="2"/>
              <a:buChar char="q"/>
            </a:pPr>
            <a:r>
              <a:rPr lang="en-US" sz="2400" dirty="0">
                <a:effectLst/>
                <a:ea typeface="Times New Roman" panose="02020603050405020304" pitchFamily="18" charset="0"/>
                <a:cs typeface="Arial" panose="020B0604020202020204" pitchFamily="34" charset="0"/>
              </a:rPr>
              <a:t> What actions has the facility taken to improve staff retention in the past year?</a:t>
            </a:r>
            <a:endParaRPr lang="en-US" sz="2400" dirty="0"/>
          </a:p>
          <a:p>
            <a:pPr marL="0" indent="0">
              <a:buNone/>
            </a:pPr>
            <a:endParaRPr lang="en-US" dirty="0"/>
          </a:p>
        </p:txBody>
      </p:sp>
      <p:sp>
        <p:nvSpPr>
          <p:cNvPr id="4" name="Date Placeholder 3">
            <a:extLst>
              <a:ext uri="{FF2B5EF4-FFF2-40B4-BE49-F238E27FC236}">
                <a16:creationId xmlns:a16="http://schemas.microsoft.com/office/drawing/2014/main" id="{FD6A44E3-2E22-079D-D6D9-98CAFCE61DA8}"/>
              </a:ext>
            </a:extLst>
          </p:cNvPr>
          <p:cNvSpPr>
            <a:spLocks noGrp="1"/>
          </p:cNvSpPr>
          <p:nvPr>
            <p:ph type="dt" sz="half" idx="10"/>
          </p:nvPr>
        </p:nvSpPr>
        <p:spPr/>
        <p:txBody>
          <a:bodyPr/>
          <a:lstStyle/>
          <a:p>
            <a:fld id="{2246C5BD-4EA6-4F62-BF36-6629802B7E85}" type="datetime1">
              <a:rPr lang="en-US" smtClean="0"/>
              <a:t>10/4/2024</a:t>
            </a:fld>
            <a:endParaRPr lang="en-US"/>
          </a:p>
        </p:txBody>
      </p:sp>
      <p:sp>
        <p:nvSpPr>
          <p:cNvPr id="5" name="Slide Number Placeholder 4">
            <a:extLst>
              <a:ext uri="{FF2B5EF4-FFF2-40B4-BE49-F238E27FC236}">
                <a16:creationId xmlns:a16="http://schemas.microsoft.com/office/drawing/2014/main" id="{A56D5AC4-C1D2-A99A-9616-FC327771796D}"/>
              </a:ext>
            </a:extLst>
          </p:cNvPr>
          <p:cNvSpPr>
            <a:spLocks noGrp="1"/>
          </p:cNvSpPr>
          <p:nvPr>
            <p:ph type="sldNum" sz="quarter" idx="12"/>
          </p:nvPr>
        </p:nvSpPr>
        <p:spPr/>
        <p:txBody>
          <a:bodyPr/>
          <a:lstStyle/>
          <a:p>
            <a:fld id="{37D13243-A983-447D-B4B4-82366765C8AA}" type="slidenum">
              <a:rPr lang="en-US" sz="2000" smtClean="0"/>
              <a:t>17</a:t>
            </a:fld>
            <a:endParaRPr lang="en-US" sz="2000" dirty="0"/>
          </a:p>
        </p:txBody>
      </p:sp>
      <p:sp>
        <p:nvSpPr>
          <p:cNvPr id="8" name="Title 1">
            <a:extLst>
              <a:ext uri="{FF2B5EF4-FFF2-40B4-BE49-F238E27FC236}">
                <a16:creationId xmlns:a16="http://schemas.microsoft.com/office/drawing/2014/main" id="{4E760747-F19C-08DE-52ED-D9668BF4AF0B}"/>
              </a:ext>
            </a:extLst>
          </p:cNvPr>
          <p:cNvSpPr>
            <a:spLocks noGrp="1"/>
          </p:cNvSpPr>
          <p:nvPr>
            <p:ph type="title"/>
          </p:nvPr>
        </p:nvSpPr>
        <p:spPr>
          <a:xfrm>
            <a:off x="627905" y="323742"/>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A, QUESTION 12-13</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37901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D53E003-55F6-1039-E05F-EDFF869D1F0E}"/>
              </a:ext>
            </a:extLst>
          </p:cNvPr>
          <p:cNvSpPr>
            <a:spLocks noGrp="1"/>
          </p:cNvSpPr>
          <p:nvPr>
            <p:ph type="sldNum" sz="quarter" idx="4"/>
          </p:nvPr>
        </p:nvSpPr>
        <p:spPr/>
        <p:txBody>
          <a:bodyPr/>
          <a:lstStyle/>
          <a:p>
            <a:fld id="{37D13243-A983-447D-B4B4-82366765C8AA}" type="slidenum">
              <a:rPr lang="en-US" sz="2000" smtClean="0"/>
              <a:t>18</a:t>
            </a:fld>
            <a:endParaRPr lang="en-US" sz="2000" dirty="0"/>
          </a:p>
        </p:txBody>
      </p:sp>
      <p:sp>
        <p:nvSpPr>
          <p:cNvPr id="3" name="Content Placeholder 2">
            <a:extLst>
              <a:ext uri="{FF2B5EF4-FFF2-40B4-BE49-F238E27FC236}">
                <a16:creationId xmlns:a16="http://schemas.microsoft.com/office/drawing/2014/main" id="{4658E70C-69E4-9F70-1A93-54D2C073644C}"/>
              </a:ext>
            </a:extLst>
          </p:cNvPr>
          <p:cNvSpPr>
            <a:spLocks noGrp="1"/>
          </p:cNvSpPr>
          <p:nvPr>
            <p:ph idx="4294967295"/>
          </p:nvPr>
        </p:nvSpPr>
        <p:spPr>
          <a:xfrm>
            <a:off x="1138237" y="1489838"/>
            <a:ext cx="9915525" cy="3414672"/>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5200" u="sng" dirty="0">
                <a:solidFill>
                  <a:schemeClr val="bg2"/>
                </a:solidFill>
                <a:latin typeface="Amasis MT Pro Black" panose="02040A04050005020304" pitchFamily="18" charset="0"/>
                <a:cs typeface="Arial" panose="020B0604020202020204" pitchFamily="34" charset="0"/>
              </a:rPr>
              <a:t>SECTION B</a:t>
            </a:r>
          </a:p>
          <a:p>
            <a:pPr marL="0" indent="0" algn="ctr">
              <a:buNone/>
            </a:pPr>
            <a:r>
              <a:rPr lang="en-US" sz="3500" dirty="0">
                <a:solidFill>
                  <a:schemeClr val="bg2"/>
                </a:solidFill>
                <a:latin typeface="Amasis MT Pro Black" panose="02040A04050005020304" pitchFamily="18" charset="0"/>
                <a:cs typeface="Arial" panose="020B0604020202020204" pitchFamily="34" charset="0"/>
              </a:rPr>
              <a:t>To be completed by the DHCQ.</a:t>
            </a:r>
          </a:p>
          <a:p>
            <a:pPr marL="0" indent="0">
              <a:buNone/>
            </a:pPr>
            <a:endParaRPr lang="en-US" sz="4800" dirty="0"/>
          </a:p>
          <a:p>
            <a:pPr marL="0" indent="0">
              <a:buNone/>
            </a:pPr>
            <a:endParaRPr lang="en-US" dirty="0"/>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265048FB-D4AA-C6AA-EE8C-EC136FF1CBC0}"/>
              </a:ext>
            </a:extLst>
          </p:cNvPr>
          <p:cNvSpPr>
            <a:spLocks noGrp="1"/>
          </p:cNvSpPr>
          <p:nvPr>
            <p:ph type="title"/>
          </p:nvPr>
        </p:nvSpPr>
        <p:spPr>
          <a:xfrm>
            <a:off x="839272" y="937014"/>
            <a:ext cx="10513453" cy="1105648"/>
          </a:xfrm>
        </p:spPr>
        <p:txBody>
          <a:bodyPr>
            <a:normAutofit fontScale="90000"/>
          </a:bodyPr>
          <a:lstStyle/>
          <a:p>
            <a:pPr>
              <a:lnSpc>
                <a:spcPct val="90000"/>
              </a:lnSpc>
            </a:pPr>
            <a: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t>Delaware Nursing Home Residents Quality Assurance Commission</a:t>
            </a:r>
            <a:b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br>
            <a:r>
              <a:rPr lang="en-US" sz="2800" b="1" dirty="0">
                <a:solidFill>
                  <a:schemeClr val="bg2"/>
                </a:solidFill>
                <a:latin typeface="Amasis MT Pro" panose="02040504050005020304" pitchFamily="18" charset="0"/>
                <a:ea typeface="Times New Roman" panose="02020603050405020304" pitchFamily="18" charset="0"/>
              </a:rPr>
              <a:t>EAGLES LAW STAFFING RATIO WAIVER APPLICATION INSTRUCTIONS</a:t>
            </a:r>
            <a:br>
              <a:rPr lang="en-US" sz="1200" b="1" dirty="0">
                <a:solidFill>
                  <a:schemeClr val="tx1"/>
                </a:solidFill>
                <a:latin typeface="Amasis MT Pro" panose="02040504050005020304" pitchFamily="18" charset="0"/>
              </a:rPr>
            </a:br>
            <a:endParaRPr lang="en-US" sz="2800" dirty="0">
              <a:solidFill>
                <a:srgbClr val="FFFFFF"/>
              </a:solidFill>
            </a:endParaRPr>
          </a:p>
        </p:txBody>
      </p:sp>
    </p:spTree>
    <p:extLst>
      <p:ext uri="{BB962C8B-B14F-4D97-AF65-F5344CB8AC3E}">
        <p14:creationId xmlns:p14="http://schemas.microsoft.com/office/powerpoint/2010/main" val="2793299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91D25D-49A3-D294-AB14-4FB73EF5E2B6}"/>
              </a:ext>
            </a:extLst>
          </p:cNvPr>
          <p:cNvSpPr>
            <a:spLocks noGrp="1"/>
          </p:cNvSpPr>
          <p:nvPr>
            <p:ph idx="1"/>
          </p:nvPr>
        </p:nvSpPr>
        <p:spPr>
          <a:xfrm>
            <a:off x="838200" y="2290713"/>
            <a:ext cx="10515600" cy="3886250"/>
          </a:xfrm>
        </p:spPr>
        <p:txBody>
          <a:bodyPr>
            <a:normAutofit/>
          </a:bodyPr>
          <a:lstStyle/>
          <a:p>
            <a:pPr marL="395288" indent="-395288">
              <a:buNone/>
            </a:pPr>
            <a:r>
              <a:rPr lang="en-US" sz="2600" dirty="0">
                <a:solidFill>
                  <a:schemeClr val="tx1"/>
                </a:solidFill>
                <a:latin typeface="Amasis MT Pro" panose="02040504050005020304" pitchFamily="18" charset="0"/>
                <a:cs typeface="Arial" panose="020B0604020202020204" pitchFamily="34" charset="0"/>
              </a:rPr>
              <a:t>1. Does this facility have a history of citations, staffing problems, fines in the last 2 years? (Please include any pertinent information for the DHNRQAC to consider.)</a:t>
            </a:r>
          </a:p>
          <a:p>
            <a:endParaRPr lang="en-US" sz="2600" dirty="0">
              <a:solidFill>
                <a:schemeClr val="tx1"/>
              </a:solidFill>
              <a:latin typeface="Amasis MT Pro" panose="02040504050005020304" pitchFamily="18" charset="0"/>
            </a:endParaRPr>
          </a:p>
          <a:p>
            <a:pPr marL="339725" indent="-339725">
              <a:buNone/>
            </a:pPr>
            <a:r>
              <a:rPr lang="en-US" sz="2600" dirty="0">
                <a:solidFill>
                  <a:schemeClr val="tx1"/>
                </a:solidFill>
                <a:latin typeface="Amasis MT Pro" panose="02040504050005020304" pitchFamily="18" charset="0"/>
              </a:rPr>
              <a:t>2. </a:t>
            </a:r>
            <a:r>
              <a:rPr lang="en-US" sz="2600" dirty="0">
                <a:solidFill>
                  <a:schemeClr val="tx1"/>
                </a:solidFill>
                <a:effectLst/>
                <a:latin typeface="Amasis MT Pro" panose="02040504050005020304" pitchFamily="18" charset="0"/>
                <a:ea typeface="Times New Roman" panose="02020603050405020304" pitchFamily="18" charset="0"/>
              </a:rPr>
              <a:t>Attach the facility staffing numbers (ratios and HPRD) for the last 6 months, as routinely determined by the DHCQ.</a:t>
            </a:r>
          </a:p>
          <a:p>
            <a:pPr marL="0" indent="0">
              <a:buNone/>
            </a:pPr>
            <a:endParaRPr lang="en-US" dirty="0">
              <a:latin typeface="Arial" panose="020B0604020202020204" pitchFamily="34" charset="0"/>
            </a:endParaRPr>
          </a:p>
        </p:txBody>
      </p:sp>
      <p:sp>
        <p:nvSpPr>
          <p:cNvPr id="4" name="Date Placeholder 3">
            <a:extLst>
              <a:ext uri="{FF2B5EF4-FFF2-40B4-BE49-F238E27FC236}">
                <a16:creationId xmlns:a16="http://schemas.microsoft.com/office/drawing/2014/main" id="{CC13E497-6EAD-A766-FA69-72472A860765}"/>
              </a:ext>
            </a:extLst>
          </p:cNvPr>
          <p:cNvSpPr>
            <a:spLocks noGrp="1"/>
          </p:cNvSpPr>
          <p:nvPr>
            <p:ph type="dt" sz="half" idx="10"/>
          </p:nvPr>
        </p:nvSpPr>
        <p:spPr/>
        <p:txBody>
          <a:bodyPr/>
          <a:lstStyle/>
          <a:p>
            <a:fld id="{9A3E0FD6-DF60-436E-BABF-2A999F747E5E}" type="datetime1">
              <a:rPr lang="en-US" smtClean="0"/>
              <a:t>10/4/2024</a:t>
            </a:fld>
            <a:endParaRPr lang="en-US"/>
          </a:p>
        </p:txBody>
      </p:sp>
      <p:sp>
        <p:nvSpPr>
          <p:cNvPr id="5" name="Slide Number Placeholder 4">
            <a:extLst>
              <a:ext uri="{FF2B5EF4-FFF2-40B4-BE49-F238E27FC236}">
                <a16:creationId xmlns:a16="http://schemas.microsoft.com/office/drawing/2014/main" id="{AADD5F96-294B-4573-6A34-AA46E5F2F6FB}"/>
              </a:ext>
            </a:extLst>
          </p:cNvPr>
          <p:cNvSpPr>
            <a:spLocks noGrp="1"/>
          </p:cNvSpPr>
          <p:nvPr>
            <p:ph type="sldNum" sz="quarter" idx="12"/>
          </p:nvPr>
        </p:nvSpPr>
        <p:spPr/>
        <p:txBody>
          <a:bodyPr/>
          <a:lstStyle/>
          <a:p>
            <a:fld id="{37D13243-A983-447D-B4B4-82366765C8AA}" type="slidenum">
              <a:rPr lang="en-US" sz="2000" smtClean="0"/>
              <a:t>19</a:t>
            </a:fld>
            <a:endParaRPr lang="en-US" sz="2000" dirty="0"/>
          </a:p>
        </p:txBody>
      </p:sp>
      <p:sp>
        <p:nvSpPr>
          <p:cNvPr id="8" name="Title 1">
            <a:extLst>
              <a:ext uri="{FF2B5EF4-FFF2-40B4-BE49-F238E27FC236}">
                <a16:creationId xmlns:a16="http://schemas.microsoft.com/office/drawing/2014/main" id="{04DA9133-4EB2-0FB3-0B81-864B1064032E}"/>
              </a:ext>
            </a:extLst>
          </p:cNvPr>
          <p:cNvSpPr>
            <a:spLocks noGrp="1"/>
          </p:cNvSpPr>
          <p:nvPr>
            <p:ph type="title"/>
          </p:nvPr>
        </p:nvSpPr>
        <p:spPr>
          <a:xfrm>
            <a:off x="627905" y="681037"/>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B, QUESTIONS 1-2</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1149918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7A08E557-10DB-421A-876E-1AE58F8E0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369DB5D3-4B63-4FD1-BA37-8EBACA587A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5650669-C083-4D8C-BC61-0EE74F1CC5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88" y="0"/>
            <a:ext cx="7875323" cy="68532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214C731-4700-4E5F-92C1-54F9C83FB5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8624" y="0"/>
            <a:ext cx="7351628" cy="6858000"/>
          </a:xfrm>
          <a:custGeom>
            <a:avLst/>
            <a:gdLst>
              <a:gd name="connsiteX0" fmla="*/ 0 w 7351628"/>
              <a:gd name="connsiteY0" fmla="*/ 0 h 6858000"/>
              <a:gd name="connsiteX1" fmla="*/ 1482273 w 7351628"/>
              <a:gd name="connsiteY1" fmla="*/ 0 h 6858000"/>
              <a:gd name="connsiteX2" fmla="*/ 2438400 w 7351628"/>
              <a:gd name="connsiteY2" fmla="*/ 0 h 6858000"/>
              <a:gd name="connsiteX3" fmla="*/ 7351628 w 7351628"/>
              <a:gd name="connsiteY3" fmla="*/ 0 h 6858000"/>
              <a:gd name="connsiteX4" fmla="*/ 3920673 w 7351628"/>
              <a:gd name="connsiteY4" fmla="*/ 3430955 h 6858000"/>
              <a:gd name="connsiteX5" fmla="*/ 7175072 w 7351628"/>
              <a:gd name="connsiteY5" fmla="*/ 6857446 h 6858000"/>
              <a:gd name="connsiteX6" fmla="*/ 7196984 w 7351628"/>
              <a:gd name="connsiteY6" fmla="*/ 6858000 h 6858000"/>
              <a:gd name="connsiteX7" fmla="*/ 2438400 w 7351628"/>
              <a:gd name="connsiteY7" fmla="*/ 6858000 h 6858000"/>
              <a:gd name="connsiteX8" fmla="*/ 1482273 w 7351628"/>
              <a:gd name="connsiteY8" fmla="*/ 6858000 h 6858000"/>
              <a:gd name="connsiteX9" fmla="*/ 0 w 7351628"/>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51628" h="6858000">
                <a:moveTo>
                  <a:pt x="0" y="0"/>
                </a:moveTo>
                <a:lnTo>
                  <a:pt x="1482273" y="0"/>
                </a:lnTo>
                <a:lnTo>
                  <a:pt x="2438400" y="0"/>
                </a:lnTo>
                <a:lnTo>
                  <a:pt x="7351628" y="0"/>
                </a:lnTo>
                <a:cubicBezTo>
                  <a:pt x="5456764" y="0"/>
                  <a:pt x="3920673" y="1536091"/>
                  <a:pt x="3920673" y="3430955"/>
                </a:cubicBezTo>
                <a:cubicBezTo>
                  <a:pt x="3920673" y="5266604"/>
                  <a:pt x="5362258" y="6765554"/>
                  <a:pt x="7175072" y="6857446"/>
                </a:cubicBezTo>
                <a:lnTo>
                  <a:pt x="7196984" y="6858000"/>
                </a:lnTo>
                <a:lnTo>
                  <a:pt x="2438400" y="6858000"/>
                </a:lnTo>
                <a:lnTo>
                  <a:pt x="1482273" y="6858000"/>
                </a:lnTo>
                <a:lnTo>
                  <a:pt x="0" y="6858000"/>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F1A6C9B-4C54-6C5C-7581-43D2918CE026}"/>
              </a:ext>
            </a:extLst>
          </p:cNvPr>
          <p:cNvSpPr>
            <a:spLocks noGrp="1"/>
          </p:cNvSpPr>
          <p:nvPr>
            <p:ph type="title"/>
          </p:nvPr>
        </p:nvSpPr>
        <p:spPr>
          <a:xfrm>
            <a:off x="289368" y="685800"/>
            <a:ext cx="3272698" cy="5486400"/>
          </a:xfrm>
        </p:spPr>
        <p:txBody>
          <a:bodyPr vert="horz" lIns="91440" tIns="45720" rIns="91440" bIns="45720" rtlCol="0" anchor="ctr">
            <a:normAutofit/>
          </a:bodyPr>
          <a:lstStyle/>
          <a:p>
            <a:pPr algn="l">
              <a:lnSpc>
                <a:spcPct val="100000"/>
              </a:lnSpc>
            </a:pPr>
            <a:r>
              <a:rPr lang="en-US" sz="3400" b="1" i="1" dirty="0">
                <a:solidFill>
                  <a:srgbClr val="FFFFFF"/>
                </a:solidFill>
                <a:effectLst/>
                <a:latin typeface="Amasis MT Pro" panose="02040504050005020304" pitchFamily="18" charset="0"/>
              </a:rPr>
              <a:t>Delaware Nursing Home Residents Quality Assurance Commission</a:t>
            </a:r>
            <a:endParaRPr lang="en-US" sz="3400" b="1" dirty="0">
              <a:solidFill>
                <a:srgbClr val="FFFFFF"/>
              </a:solidFill>
              <a:latin typeface="Amasis MT Pro" panose="02040504050005020304" pitchFamily="18" charset="0"/>
            </a:endParaRPr>
          </a:p>
        </p:txBody>
      </p:sp>
      <p:sp useBgFill="1">
        <p:nvSpPr>
          <p:cNvPr id="18" name="Freeform: Shape 17">
            <a:extLst>
              <a:ext uri="{FF2B5EF4-FFF2-40B4-BE49-F238E27FC236}">
                <a16:creationId xmlns:a16="http://schemas.microsoft.com/office/drawing/2014/main" id="{26C151D7-1FA6-4D02-9CDD-5C3205DB2B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904573" y="0"/>
            <a:ext cx="5963231" cy="6861910"/>
          </a:xfrm>
          <a:custGeom>
            <a:avLst/>
            <a:gdLst>
              <a:gd name="connsiteX0" fmla="*/ 2532276 w 5963231"/>
              <a:gd name="connsiteY0" fmla="*/ 6861910 h 6861910"/>
              <a:gd name="connsiteX1" fmla="*/ 2377645 w 5963231"/>
              <a:gd name="connsiteY1" fmla="*/ 6858000 h 6861910"/>
              <a:gd name="connsiteX2" fmla="*/ 0 w 5963231"/>
              <a:gd name="connsiteY2" fmla="*/ 6858000 h 6861910"/>
              <a:gd name="connsiteX3" fmla="*/ 0 w 5963231"/>
              <a:gd name="connsiteY3" fmla="*/ 0 h 6861910"/>
              <a:gd name="connsiteX4" fmla="*/ 2532276 w 5963231"/>
              <a:gd name="connsiteY4" fmla="*/ 0 h 6861910"/>
              <a:gd name="connsiteX5" fmla="*/ 2547568 w 5963231"/>
              <a:gd name="connsiteY5" fmla="*/ 0 h 6861910"/>
              <a:gd name="connsiteX6" fmla="*/ 2547568 w 5963231"/>
              <a:gd name="connsiteY6" fmla="*/ 387 h 6861910"/>
              <a:gd name="connsiteX7" fmla="*/ 2708832 w 5963231"/>
              <a:gd name="connsiteY7" fmla="*/ 4464 h 6861910"/>
              <a:gd name="connsiteX8" fmla="*/ 5963231 w 5963231"/>
              <a:gd name="connsiteY8" fmla="*/ 3430955 h 6861910"/>
              <a:gd name="connsiteX9" fmla="*/ 2532276 w 5963231"/>
              <a:gd name="connsiteY9" fmla="*/ 6861910 h 6861910"/>
              <a:gd name="connsiteX0" fmla="*/ 2532276 w 5963231"/>
              <a:gd name="connsiteY0" fmla="*/ 6861910 h 6861910"/>
              <a:gd name="connsiteX1" fmla="*/ 0 w 5963231"/>
              <a:gd name="connsiteY1" fmla="*/ 6858000 h 6861910"/>
              <a:gd name="connsiteX2" fmla="*/ 0 w 5963231"/>
              <a:gd name="connsiteY2" fmla="*/ 0 h 6861910"/>
              <a:gd name="connsiteX3" fmla="*/ 2532276 w 5963231"/>
              <a:gd name="connsiteY3" fmla="*/ 0 h 6861910"/>
              <a:gd name="connsiteX4" fmla="*/ 2547568 w 5963231"/>
              <a:gd name="connsiteY4" fmla="*/ 0 h 6861910"/>
              <a:gd name="connsiteX5" fmla="*/ 2547568 w 5963231"/>
              <a:gd name="connsiteY5" fmla="*/ 387 h 6861910"/>
              <a:gd name="connsiteX6" fmla="*/ 2708832 w 5963231"/>
              <a:gd name="connsiteY6" fmla="*/ 4464 h 6861910"/>
              <a:gd name="connsiteX7" fmla="*/ 5963231 w 5963231"/>
              <a:gd name="connsiteY7" fmla="*/ 3430955 h 6861910"/>
              <a:gd name="connsiteX8" fmla="*/ 2532276 w 5963231"/>
              <a:gd name="connsiteY8" fmla="*/ 6861910 h 686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63231" h="6861910">
                <a:moveTo>
                  <a:pt x="2532276" y="6861910"/>
                </a:moveTo>
                <a:lnTo>
                  <a:pt x="0" y="6858000"/>
                </a:lnTo>
                <a:lnTo>
                  <a:pt x="0" y="0"/>
                </a:lnTo>
                <a:lnTo>
                  <a:pt x="2532276" y="0"/>
                </a:lnTo>
                <a:lnTo>
                  <a:pt x="2547568" y="0"/>
                </a:lnTo>
                <a:lnTo>
                  <a:pt x="2547568" y="387"/>
                </a:lnTo>
                <a:lnTo>
                  <a:pt x="2708832" y="4464"/>
                </a:lnTo>
                <a:cubicBezTo>
                  <a:pt x="4521646" y="96356"/>
                  <a:pt x="5963231" y="1595306"/>
                  <a:pt x="5963231" y="3430955"/>
                </a:cubicBezTo>
                <a:cubicBezTo>
                  <a:pt x="5963231" y="5325819"/>
                  <a:pt x="4427140" y="6861910"/>
                  <a:pt x="2532276" y="6861910"/>
                </a:cubicBezTo>
                <a:close/>
              </a:path>
            </a:pathLst>
          </a:custGeom>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BC0908D-6127-1D27-2338-8476FB22F389}"/>
              </a:ext>
            </a:extLst>
          </p:cNvPr>
          <p:cNvSpPr>
            <a:spLocks noGrp="1"/>
          </p:cNvSpPr>
          <p:nvPr>
            <p:ph idx="4294967295"/>
          </p:nvPr>
        </p:nvSpPr>
        <p:spPr>
          <a:xfrm>
            <a:off x="5447825" y="685800"/>
            <a:ext cx="6096000" cy="5491163"/>
          </a:xfrm>
        </p:spPr>
        <p:txBody>
          <a:bodyPr vert="horz" lIns="91440" tIns="45720" rIns="91440" bIns="45720" rtlCol="0" anchor="ctr">
            <a:normAutofit/>
          </a:bodyPr>
          <a:lstStyle/>
          <a:p>
            <a:pPr marL="0" indent="0">
              <a:buNone/>
            </a:pPr>
            <a:r>
              <a:rPr lang="en-US" sz="2400" b="0" i="0" dirty="0">
                <a:effectLst/>
                <a:highlight>
                  <a:srgbClr val="FFFFFF"/>
                </a:highlight>
                <a:latin typeface="Amasis MT Pro" panose="02040504050005020304" pitchFamily="18" charset="0"/>
              </a:rPr>
              <a:t>DNHRQAC's mission is to monitor Delaware's quality assurance system for nursing home residents in both privately operated and state operated facilities so that complaints of abuse, neglect mistreatment, financial exploitation and other complaints are responded to in a timely manner so as to ensure the health and safety of nursing home residents.</a:t>
            </a:r>
            <a:endParaRPr lang="en-US" dirty="0"/>
          </a:p>
        </p:txBody>
      </p:sp>
      <p:sp>
        <p:nvSpPr>
          <p:cNvPr id="4" name="Date Placeholder 3">
            <a:extLst>
              <a:ext uri="{FF2B5EF4-FFF2-40B4-BE49-F238E27FC236}">
                <a16:creationId xmlns:a16="http://schemas.microsoft.com/office/drawing/2014/main" id="{772E19F6-8836-0CD1-CDE5-04FEF5DADDF9}"/>
              </a:ext>
            </a:extLst>
          </p:cNvPr>
          <p:cNvSpPr>
            <a:spLocks noGrp="1"/>
          </p:cNvSpPr>
          <p:nvPr>
            <p:ph type="dt" sz="half" idx="4294967295"/>
          </p:nvPr>
        </p:nvSpPr>
        <p:spPr>
          <a:xfrm>
            <a:off x="9323285" y="6434524"/>
            <a:ext cx="2067867" cy="365125"/>
          </a:xfrm>
        </p:spPr>
        <p:txBody>
          <a:bodyPr vert="horz" lIns="91440" tIns="45720" rIns="91440" bIns="45720" rtlCol="0" anchor="ctr">
            <a:normAutofit/>
          </a:bodyPr>
          <a:lstStyle/>
          <a:p>
            <a:pPr>
              <a:spcAft>
                <a:spcPts val="600"/>
              </a:spcAft>
            </a:pPr>
            <a:fld id="{634809E6-E450-464C-ADA2-CD496EDD9666}" type="datetime1">
              <a:rPr lang="en-US">
                <a:solidFill>
                  <a:schemeClr val="accent2"/>
                </a:solidFill>
              </a:rPr>
              <a:pPr>
                <a:spcAft>
                  <a:spcPts val="600"/>
                </a:spcAft>
              </a:pPr>
              <a:t>10/4/2024</a:t>
            </a:fld>
            <a:endParaRPr lang="en-US">
              <a:solidFill>
                <a:schemeClr val="accent2"/>
              </a:solidFill>
            </a:endParaRPr>
          </a:p>
        </p:txBody>
      </p:sp>
      <p:sp>
        <p:nvSpPr>
          <p:cNvPr id="5" name="Slide Number Placeholder 4">
            <a:extLst>
              <a:ext uri="{FF2B5EF4-FFF2-40B4-BE49-F238E27FC236}">
                <a16:creationId xmlns:a16="http://schemas.microsoft.com/office/drawing/2014/main" id="{E6A14DFD-B635-A846-E3FC-D39D890AF750}"/>
              </a:ext>
            </a:extLst>
          </p:cNvPr>
          <p:cNvSpPr>
            <a:spLocks noGrp="1"/>
          </p:cNvSpPr>
          <p:nvPr>
            <p:ph type="sldNum" sz="quarter" idx="4"/>
          </p:nvPr>
        </p:nvSpPr>
        <p:spPr>
          <a:xfrm>
            <a:off x="11391152" y="6434524"/>
            <a:ext cx="693261" cy="365125"/>
          </a:xfrm>
        </p:spPr>
        <p:txBody>
          <a:bodyPr vert="horz" lIns="91440" tIns="45720" rIns="91440" bIns="45720" rtlCol="0" anchor="ctr">
            <a:normAutofit/>
          </a:bodyPr>
          <a:lstStyle/>
          <a:p>
            <a:pPr algn="r">
              <a:lnSpc>
                <a:spcPct val="90000"/>
              </a:lnSpc>
              <a:spcAft>
                <a:spcPts val="600"/>
              </a:spcAft>
            </a:pPr>
            <a:fld id="{37D13243-A983-447D-B4B4-82366765C8AA}" type="slidenum">
              <a:rPr lang="en-US" sz="1900">
                <a:solidFill>
                  <a:schemeClr val="accent2"/>
                </a:solidFill>
              </a:rPr>
              <a:pPr algn="r">
                <a:lnSpc>
                  <a:spcPct val="90000"/>
                </a:lnSpc>
                <a:spcAft>
                  <a:spcPts val="600"/>
                </a:spcAft>
              </a:pPr>
              <a:t>2</a:t>
            </a:fld>
            <a:endParaRPr lang="en-US" sz="1900" dirty="0">
              <a:solidFill>
                <a:schemeClr val="accent2"/>
              </a:solidFill>
            </a:endParaRPr>
          </a:p>
        </p:txBody>
      </p:sp>
    </p:spTree>
    <p:extLst>
      <p:ext uri="{BB962C8B-B14F-4D97-AF65-F5344CB8AC3E}">
        <p14:creationId xmlns:p14="http://schemas.microsoft.com/office/powerpoint/2010/main" val="17282114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17F719-E5DE-A00C-0EF8-9500D8C19A96}"/>
              </a:ext>
            </a:extLst>
          </p:cNvPr>
          <p:cNvSpPr>
            <a:spLocks noGrp="1"/>
          </p:cNvSpPr>
          <p:nvPr>
            <p:ph idx="1"/>
          </p:nvPr>
        </p:nvSpPr>
        <p:spPr>
          <a:xfrm>
            <a:off x="875552" y="2142996"/>
            <a:ext cx="10515600" cy="4074786"/>
          </a:xfrm>
        </p:spPr>
        <p:txBody>
          <a:bodyPr>
            <a:normAutofit fontScale="92500"/>
          </a:bodyPr>
          <a:lstStyle/>
          <a:p>
            <a:pPr marL="395288" marR="0" lvl="0" indent="-395288"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600" b="0" i="0" u="none" strike="noStrike" kern="1200" cap="none" spc="0" normalizeH="0" baseline="0" noProof="0" dirty="0">
                <a:ln>
                  <a:noFill/>
                </a:ln>
                <a:solidFill>
                  <a:schemeClr val="tx1"/>
                </a:solidFill>
                <a:effectLst/>
                <a:uLnTx/>
                <a:uFillTx/>
                <a:latin typeface="Amasis MT Pro" panose="02040504050005020304" pitchFamily="18" charset="0"/>
                <a:ea typeface="Times New Roman" panose="02020603050405020304" pitchFamily="18" charset="0"/>
              </a:rPr>
              <a:t>3. Have any staffing-related complaints (lack of staff, avoidable pressure ulcers, failure to change incontinent products, dehydration, falls, medication errors, healthcare associated infections, etc.) been filed against the facility in the past year? If so, please attach the complaint(s) and any investigation/survey.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2600" dirty="0">
              <a:solidFill>
                <a:schemeClr val="tx1"/>
              </a:solidFill>
              <a:latin typeface="Amasis MT Pro" panose="02040504050005020304" pitchFamily="18" charset="0"/>
            </a:endParaRPr>
          </a:p>
          <a:p>
            <a:pPr marL="339725" indent="-339725">
              <a:lnSpc>
                <a:spcPct val="100000"/>
              </a:lnSpc>
              <a:spcBef>
                <a:spcPts val="0"/>
              </a:spcBef>
              <a:buNone/>
            </a:pPr>
            <a:r>
              <a:rPr lang="en-US" sz="2600" dirty="0">
                <a:solidFill>
                  <a:schemeClr val="tx1"/>
                </a:solidFill>
                <a:effectLst/>
                <a:latin typeface="Amasis MT Pro" panose="02040504050005020304" pitchFamily="18" charset="0"/>
                <a:ea typeface="Times New Roman" panose="02020603050405020304" pitchFamily="18" charset="0"/>
              </a:rPr>
              <a:t>4. Any other information the DHCQ feels would be appropriate for the DNHRQAC to consider regarding the approval/denial of a request for staffing ratio waiver?</a:t>
            </a:r>
          </a:p>
          <a:p>
            <a:pPr marL="339725" indent="-339725">
              <a:lnSpc>
                <a:spcPct val="100000"/>
              </a:lnSpc>
              <a:spcBef>
                <a:spcPts val="0"/>
              </a:spcBef>
              <a:buNone/>
            </a:pPr>
            <a:endParaRPr lang="en-US" sz="2600" dirty="0">
              <a:solidFill>
                <a:schemeClr val="tx1"/>
              </a:solidFill>
              <a:latin typeface="Amasis MT Pro" panose="02040504050005020304" pitchFamily="18" charset="0"/>
            </a:endParaRPr>
          </a:p>
          <a:p>
            <a:pPr marL="339725" indent="-339725">
              <a:lnSpc>
                <a:spcPct val="100000"/>
              </a:lnSpc>
              <a:spcBef>
                <a:spcPts val="0"/>
              </a:spcBef>
              <a:buNone/>
            </a:pPr>
            <a:r>
              <a:rPr lang="en-US" sz="2600" dirty="0">
                <a:solidFill>
                  <a:schemeClr val="tx1"/>
                </a:solidFill>
                <a:latin typeface="Amasis MT Pro" panose="02040504050005020304" pitchFamily="18" charset="0"/>
              </a:rPr>
              <a:t>5. Does DHCQ recommend approval of the staffing ratio waiver request?  Yes_____ No_____</a:t>
            </a:r>
          </a:p>
        </p:txBody>
      </p:sp>
      <p:sp>
        <p:nvSpPr>
          <p:cNvPr id="4" name="Date Placeholder 3">
            <a:extLst>
              <a:ext uri="{FF2B5EF4-FFF2-40B4-BE49-F238E27FC236}">
                <a16:creationId xmlns:a16="http://schemas.microsoft.com/office/drawing/2014/main" id="{B7D4587B-32FA-7748-BCD0-542B49284EC0}"/>
              </a:ext>
            </a:extLst>
          </p:cNvPr>
          <p:cNvSpPr>
            <a:spLocks noGrp="1"/>
          </p:cNvSpPr>
          <p:nvPr>
            <p:ph type="dt" sz="half" idx="10"/>
          </p:nvPr>
        </p:nvSpPr>
        <p:spPr/>
        <p:txBody>
          <a:bodyPr/>
          <a:lstStyle/>
          <a:p>
            <a:fld id="{A0EB11B6-1EFC-446F-9186-D0E7B2A8A4A0}" type="datetime1">
              <a:rPr lang="en-US" smtClean="0"/>
              <a:t>10/4/2024</a:t>
            </a:fld>
            <a:endParaRPr lang="en-US"/>
          </a:p>
        </p:txBody>
      </p:sp>
      <p:sp>
        <p:nvSpPr>
          <p:cNvPr id="5" name="Slide Number Placeholder 4">
            <a:extLst>
              <a:ext uri="{FF2B5EF4-FFF2-40B4-BE49-F238E27FC236}">
                <a16:creationId xmlns:a16="http://schemas.microsoft.com/office/drawing/2014/main" id="{A0405E22-8218-7748-C97F-81FA1BEF0701}"/>
              </a:ext>
            </a:extLst>
          </p:cNvPr>
          <p:cNvSpPr>
            <a:spLocks noGrp="1"/>
          </p:cNvSpPr>
          <p:nvPr>
            <p:ph type="sldNum" sz="quarter" idx="12"/>
          </p:nvPr>
        </p:nvSpPr>
        <p:spPr/>
        <p:txBody>
          <a:bodyPr/>
          <a:lstStyle/>
          <a:p>
            <a:fld id="{37D13243-A983-447D-B4B4-82366765C8AA}" type="slidenum">
              <a:rPr lang="en-US" sz="2000" smtClean="0"/>
              <a:t>20</a:t>
            </a:fld>
            <a:endParaRPr lang="en-US" sz="2000" dirty="0"/>
          </a:p>
        </p:txBody>
      </p:sp>
      <p:sp>
        <p:nvSpPr>
          <p:cNvPr id="8" name="Title 1">
            <a:extLst>
              <a:ext uri="{FF2B5EF4-FFF2-40B4-BE49-F238E27FC236}">
                <a16:creationId xmlns:a16="http://schemas.microsoft.com/office/drawing/2014/main" id="{11A97C1E-84C0-40B2-17EF-277C43D017CE}"/>
              </a:ext>
            </a:extLst>
          </p:cNvPr>
          <p:cNvSpPr>
            <a:spLocks noGrp="1"/>
          </p:cNvSpPr>
          <p:nvPr>
            <p:ph type="title"/>
          </p:nvPr>
        </p:nvSpPr>
        <p:spPr>
          <a:xfrm>
            <a:off x="627905" y="640218"/>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B, QUESTIONS 3-5</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2229912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D53E003-55F6-1039-E05F-EDFF869D1F0E}"/>
              </a:ext>
            </a:extLst>
          </p:cNvPr>
          <p:cNvSpPr>
            <a:spLocks noGrp="1"/>
          </p:cNvSpPr>
          <p:nvPr>
            <p:ph type="sldNum" sz="quarter" idx="4"/>
          </p:nvPr>
        </p:nvSpPr>
        <p:spPr/>
        <p:txBody>
          <a:bodyPr/>
          <a:lstStyle/>
          <a:p>
            <a:fld id="{37D13243-A983-447D-B4B4-82366765C8AA}" type="slidenum">
              <a:rPr lang="en-US" smtClean="0"/>
              <a:t>21</a:t>
            </a:fld>
            <a:endParaRPr lang="en-US"/>
          </a:p>
        </p:txBody>
      </p:sp>
      <p:sp>
        <p:nvSpPr>
          <p:cNvPr id="3" name="Content Placeholder 2">
            <a:extLst>
              <a:ext uri="{FF2B5EF4-FFF2-40B4-BE49-F238E27FC236}">
                <a16:creationId xmlns:a16="http://schemas.microsoft.com/office/drawing/2014/main" id="{4658E70C-69E4-9F70-1A93-54D2C073644C}"/>
              </a:ext>
            </a:extLst>
          </p:cNvPr>
          <p:cNvSpPr>
            <a:spLocks noGrp="1"/>
          </p:cNvSpPr>
          <p:nvPr>
            <p:ph idx="4294967295"/>
          </p:nvPr>
        </p:nvSpPr>
        <p:spPr>
          <a:xfrm>
            <a:off x="1138237" y="1489838"/>
            <a:ext cx="9915525" cy="3414672"/>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5200" u="sng" dirty="0">
                <a:solidFill>
                  <a:schemeClr val="bg2"/>
                </a:solidFill>
                <a:latin typeface="Amasis MT Pro Black" panose="02040A04050005020304" pitchFamily="18" charset="0"/>
                <a:cs typeface="Arial" panose="020B0604020202020204" pitchFamily="34" charset="0"/>
              </a:rPr>
              <a:t>SECTION C</a:t>
            </a:r>
          </a:p>
          <a:p>
            <a:pPr marL="0" indent="0" algn="ctr">
              <a:buNone/>
            </a:pPr>
            <a:r>
              <a:rPr lang="en-US" sz="3500" dirty="0">
                <a:solidFill>
                  <a:schemeClr val="bg2"/>
                </a:solidFill>
                <a:latin typeface="Amasis MT Pro Black" panose="02040A04050005020304" pitchFamily="18" charset="0"/>
                <a:cs typeface="Arial" panose="020B0604020202020204" pitchFamily="34" charset="0"/>
              </a:rPr>
              <a:t>To be completed by the DNHRQAC.</a:t>
            </a:r>
          </a:p>
          <a:p>
            <a:pPr marL="0" indent="0">
              <a:buNone/>
            </a:pPr>
            <a:endParaRPr lang="en-US" sz="4800" dirty="0"/>
          </a:p>
          <a:p>
            <a:pPr marL="0" indent="0">
              <a:buNone/>
            </a:pPr>
            <a:endParaRPr lang="en-US" dirty="0"/>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32193527-F4F4-F26D-E462-49A25BD9A3BF}"/>
              </a:ext>
            </a:extLst>
          </p:cNvPr>
          <p:cNvSpPr>
            <a:spLocks noGrp="1"/>
          </p:cNvSpPr>
          <p:nvPr>
            <p:ph type="dt" sz="half" idx="4294967295"/>
          </p:nvPr>
        </p:nvSpPr>
        <p:spPr>
          <a:xfrm>
            <a:off x="10123488" y="6434138"/>
            <a:ext cx="2068512" cy="365125"/>
          </a:xfrm>
        </p:spPr>
        <p:txBody>
          <a:bodyPr/>
          <a:lstStyle/>
          <a:p>
            <a:fld id="{E3B5F7EB-047D-4FB7-9E4E-FE3445EEE336}" type="datetime1">
              <a:rPr lang="en-US" smtClean="0"/>
              <a:t>10/4/2024</a:t>
            </a:fld>
            <a:endParaRPr lang="en-US"/>
          </a:p>
        </p:txBody>
      </p:sp>
      <p:sp>
        <p:nvSpPr>
          <p:cNvPr id="8" name="Title 1">
            <a:extLst>
              <a:ext uri="{FF2B5EF4-FFF2-40B4-BE49-F238E27FC236}">
                <a16:creationId xmlns:a16="http://schemas.microsoft.com/office/drawing/2014/main" id="{6E9802EB-C053-BC25-05E6-63B0809BA140}"/>
              </a:ext>
            </a:extLst>
          </p:cNvPr>
          <p:cNvSpPr>
            <a:spLocks noGrp="1"/>
          </p:cNvSpPr>
          <p:nvPr>
            <p:ph type="title"/>
          </p:nvPr>
        </p:nvSpPr>
        <p:spPr>
          <a:xfrm>
            <a:off x="749121" y="1033470"/>
            <a:ext cx="10693756" cy="1105648"/>
          </a:xfrm>
        </p:spPr>
        <p:txBody>
          <a:bodyPr>
            <a:normAutofit fontScale="90000"/>
          </a:bodyPr>
          <a:lstStyle/>
          <a:p>
            <a:pPr>
              <a:lnSpc>
                <a:spcPct val="90000"/>
              </a:lnSpc>
            </a:pPr>
            <a: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t>Delaware Nursing Home Residents Quality Assurance Commission</a:t>
            </a:r>
            <a:b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br>
            <a:r>
              <a:rPr lang="en-US" sz="2800" b="1" dirty="0">
                <a:solidFill>
                  <a:schemeClr val="bg2"/>
                </a:solidFill>
                <a:latin typeface="Amasis MT Pro" panose="02040504050005020304" pitchFamily="18" charset="0"/>
                <a:ea typeface="Times New Roman" panose="02020603050405020304" pitchFamily="18" charset="0"/>
              </a:rPr>
              <a:t>EAGLES LAW STAFFING RATIO WAIVER APPLICATION INSTRUCTIONS</a:t>
            </a:r>
            <a:br>
              <a:rPr lang="en-US" sz="1200" b="1" dirty="0">
                <a:solidFill>
                  <a:schemeClr val="tx1"/>
                </a:solidFill>
                <a:latin typeface="Amasis MT Pro" panose="02040504050005020304" pitchFamily="18" charset="0"/>
              </a:rPr>
            </a:br>
            <a:endParaRPr lang="en-US" sz="2800" dirty="0">
              <a:solidFill>
                <a:srgbClr val="FFFFFF"/>
              </a:solidFill>
            </a:endParaRPr>
          </a:p>
        </p:txBody>
      </p:sp>
    </p:spTree>
    <p:extLst>
      <p:ext uri="{BB962C8B-B14F-4D97-AF65-F5344CB8AC3E}">
        <p14:creationId xmlns:p14="http://schemas.microsoft.com/office/powerpoint/2010/main" val="29135509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0AE17B-4594-155A-2133-0A2C2D8BBEA8}"/>
              </a:ext>
            </a:extLst>
          </p:cNvPr>
          <p:cNvSpPr>
            <a:spLocks noGrp="1"/>
          </p:cNvSpPr>
          <p:nvPr>
            <p:ph idx="1"/>
          </p:nvPr>
        </p:nvSpPr>
        <p:spPr>
          <a:xfrm>
            <a:off x="838200" y="2403835"/>
            <a:ext cx="10515600" cy="3773128"/>
          </a:xfrm>
        </p:spPr>
        <p:txBody>
          <a:bodyPr>
            <a:normAutofit/>
          </a:bodyPr>
          <a:lstStyle/>
          <a:p>
            <a:pPr marL="342900" marR="0" lvl="0" indent="-342900">
              <a:spcBef>
                <a:spcPts val="0"/>
              </a:spcBef>
              <a:spcAft>
                <a:spcPts val="0"/>
              </a:spcAft>
              <a:buClrTx/>
              <a:buFont typeface="+mj-lt"/>
              <a:buAutoNum type="arabicPeriod"/>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Patterns of non-compliance and staffing issues are noted.  YES____  NO____  If so, explain.</a:t>
            </a:r>
          </a:p>
          <a:p>
            <a:pPr marL="0" marR="0" lvl="0" indent="0">
              <a:spcBef>
                <a:spcPts val="0"/>
              </a:spcBef>
              <a:spcAft>
                <a:spcPts val="0"/>
              </a:spcAft>
              <a:buNone/>
              <a:tabLst>
                <a:tab pos="457200" algn="l"/>
              </a:tabLst>
            </a:pPr>
            <a:endParaRPr lang="en-US" sz="2600" dirty="0">
              <a:solidFill>
                <a:schemeClr val="tx1"/>
              </a:solidFill>
              <a:latin typeface="Amasis MT Pro" panose="02040504050005020304" pitchFamily="18" charset="0"/>
              <a:ea typeface="Times New Roman" panose="02020603050405020304" pitchFamily="18" charset="0"/>
            </a:endParaRPr>
          </a:p>
          <a:p>
            <a:pPr marL="0" marR="0" lvl="0" indent="0">
              <a:spcBef>
                <a:spcPts val="0"/>
              </a:spcBef>
              <a:spcAft>
                <a:spcPts val="0"/>
              </a:spcAft>
              <a:buNone/>
              <a:tabLst>
                <a:tab pos="457200" algn="l"/>
              </a:tabLst>
            </a:pPr>
            <a:endParaRPr lang="en-US" sz="2600" dirty="0">
              <a:solidFill>
                <a:schemeClr val="tx1"/>
              </a:solidFill>
              <a:effectLst/>
              <a:latin typeface="Amasis MT Pro" panose="02040504050005020304" pitchFamily="18" charset="0"/>
              <a:ea typeface="Times New Roman" panose="02020603050405020304" pitchFamily="18" charset="0"/>
            </a:endParaRPr>
          </a:p>
          <a:p>
            <a:pPr marL="339725" marR="0" lvl="0" indent="-339725">
              <a:spcBef>
                <a:spcPts val="0"/>
              </a:spcBef>
              <a:spcAft>
                <a:spcPts val="0"/>
              </a:spcAft>
              <a:buNone/>
              <a:tabLst>
                <a:tab pos="457200" algn="l"/>
              </a:tabLst>
            </a:pPr>
            <a:r>
              <a:rPr lang="en-US" sz="2600" dirty="0">
                <a:solidFill>
                  <a:schemeClr val="tx1"/>
                </a:solidFill>
                <a:latin typeface="Amasis MT Pro" panose="02040504050005020304" pitchFamily="18" charset="0"/>
                <a:ea typeface="Times New Roman" panose="02020603050405020304" pitchFamily="18" charset="0"/>
              </a:rPr>
              <a:t>2. </a:t>
            </a:r>
            <a:r>
              <a:rPr lang="en-US" sz="2600" dirty="0">
                <a:solidFill>
                  <a:schemeClr val="tx1"/>
                </a:solidFill>
                <a:effectLst/>
                <a:latin typeface="Amasis MT Pro" panose="02040504050005020304" pitchFamily="18" charset="0"/>
                <a:ea typeface="Times New Roman" panose="02020603050405020304" pitchFamily="18" charset="0"/>
              </a:rPr>
              <a:t>The Nursing Home Administrator or the Director of Nursing has changed within the last year.    YES______  NO_______  </a:t>
            </a:r>
          </a:p>
          <a:p>
            <a:pPr marL="339725" marR="0" lvl="0" indent="-339725">
              <a:spcBef>
                <a:spcPts val="0"/>
              </a:spcBef>
              <a:spcAft>
                <a:spcPts val="0"/>
              </a:spcAft>
              <a:buNone/>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	If so, when (if more than once include all dates that apply)? </a:t>
            </a:r>
          </a:p>
          <a:p>
            <a:pPr marL="0" marR="0" lvl="0" indent="0">
              <a:spcBef>
                <a:spcPts val="0"/>
              </a:spcBef>
              <a:spcAft>
                <a:spcPts val="0"/>
              </a:spcAft>
              <a:buNone/>
              <a:tabLst>
                <a:tab pos="457200" algn="l"/>
              </a:tabLst>
            </a:pPr>
            <a:endParaRPr lang="en-US" dirty="0">
              <a:effectLst/>
              <a:latin typeface="Calibri" panose="020F0502020204030204" pitchFamily="34" charset="0"/>
              <a:ea typeface="Times New Roman" panose="02020603050405020304" pitchFamily="18" charset="0"/>
            </a:endParaRPr>
          </a:p>
          <a:p>
            <a:pPr marL="0" indent="0">
              <a:buNone/>
            </a:pPr>
            <a:endParaRPr lang="en-US" dirty="0"/>
          </a:p>
        </p:txBody>
      </p:sp>
      <p:sp>
        <p:nvSpPr>
          <p:cNvPr id="4" name="Date Placeholder 3">
            <a:extLst>
              <a:ext uri="{FF2B5EF4-FFF2-40B4-BE49-F238E27FC236}">
                <a16:creationId xmlns:a16="http://schemas.microsoft.com/office/drawing/2014/main" id="{903E7351-5A12-42F3-1F64-BF0E4A08C252}"/>
              </a:ext>
            </a:extLst>
          </p:cNvPr>
          <p:cNvSpPr>
            <a:spLocks noGrp="1"/>
          </p:cNvSpPr>
          <p:nvPr>
            <p:ph type="dt" sz="half" idx="10"/>
          </p:nvPr>
        </p:nvSpPr>
        <p:spPr/>
        <p:txBody>
          <a:bodyPr/>
          <a:lstStyle/>
          <a:p>
            <a:fld id="{EB433D53-C1FC-45A6-B660-AF442FE78C54}" type="datetime1">
              <a:rPr lang="en-US" smtClean="0"/>
              <a:t>10/4/2024</a:t>
            </a:fld>
            <a:endParaRPr lang="en-US"/>
          </a:p>
        </p:txBody>
      </p:sp>
      <p:sp>
        <p:nvSpPr>
          <p:cNvPr id="5" name="Slide Number Placeholder 4">
            <a:extLst>
              <a:ext uri="{FF2B5EF4-FFF2-40B4-BE49-F238E27FC236}">
                <a16:creationId xmlns:a16="http://schemas.microsoft.com/office/drawing/2014/main" id="{F2772188-AE36-50CC-C4BE-22B70DF8B703}"/>
              </a:ext>
            </a:extLst>
          </p:cNvPr>
          <p:cNvSpPr>
            <a:spLocks noGrp="1"/>
          </p:cNvSpPr>
          <p:nvPr>
            <p:ph type="sldNum" sz="quarter" idx="12"/>
          </p:nvPr>
        </p:nvSpPr>
        <p:spPr/>
        <p:txBody>
          <a:bodyPr/>
          <a:lstStyle/>
          <a:p>
            <a:fld id="{37D13243-A983-447D-B4B4-82366765C8AA}" type="slidenum">
              <a:rPr lang="en-US" sz="2000" smtClean="0"/>
              <a:t>22</a:t>
            </a:fld>
            <a:endParaRPr lang="en-US" sz="2000" dirty="0"/>
          </a:p>
        </p:txBody>
      </p:sp>
      <p:sp>
        <p:nvSpPr>
          <p:cNvPr id="8" name="Title 1">
            <a:extLst>
              <a:ext uri="{FF2B5EF4-FFF2-40B4-BE49-F238E27FC236}">
                <a16:creationId xmlns:a16="http://schemas.microsoft.com/office/drawing/2014/main" id="{0187471A-CABB-3EC8-E925-681797976C9E}"/>
              </a:ext>
            </a:extLst>
          </p:cNvPr>
          <p:cNvSpPr>
            <a:spLocks noGrp="1"/>
          </p:cNvSpPr>
          <p:nvPr>
            <p:ph type="title"/>
          </p:nvPr>
        </p:nvSpPr>
        <p:spPr>
          <a:xfrm>
            <a:off x="627905" y="681037"/>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C, QUESTIONS 1-2</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668239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E200B5-61E0-9354-FC46-2AC4E874EE09}"/>
              </a:ext>
            </a:extLst>
          </p:cNvPr>
          <p:cNvSpPr>
            <a:spLocks noGrp="1"/>
          </p:cNvSpPr>
          <p:nvPr>
            <p:ph idx="1"/>
          </p:nvPr>
        </p:nvSpPr>
        <p:spPr>
          <a:xfrm>
            <a:off x="914400" y="1891962"/>
            <a:ext cx="9914860" cy="4675091"/>
          </a:xfrm>
        </p:spPr>
        <p:txBody>
          <a:bodyPr>
            <a:normAutofit fontScale="92500" lnSpcReduction="20000"/>
          </a:bodyPr>
          <a:lstStyle/>
          <a:p>
            <a:pPr marL="0" marR="0" lvl="0" indent="0">
              <a:spcBef>
                <a:spcPts val="0"/>
              </a:spcBef>
              <a:spcAft>
                <a:spcPts val="0"/>
              </a:spcAft>
              <a:buNone/>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3. The facility has used agency staff and employee overtime within the last  </a:t>
            </a:r>
          </a:p>
          <a:p>
            <a:pPr marL="0" marR="0" lvl="0" indent="0">
              <a:spcBef>
                <a:spcPts val="0"/>
              </a:spcBef>
              <a:spcAft>
                <a:spcPts val="0"/>
              </a:spcAft>
              <a:buNone/>
              <a:tabLst>
                <a:tab pos="457200" algn="l"/>
              </a:tabLst>
            </a:pPr>
            <a:r>
              <a:rPr lang="en-US" sz="2600" dirty="0">
                <a:solidFill>
                  <a:schemeClr val="tx1"/>
                </a:solidFill>
                <a:latin typeface="Amasis MT Pro" panose="02040504050005020304" pitchFamily="18" charset="0"/>
                <a:ea typeface="Times New Roman" panose="02020603050405020304" pitchFamily="18" charset="0"/>
              </a:rPr>
              <a:t>    </a:t>
            </a:r>
            <a:r>
              <a:rPr lang="en-US" sz="2600" dirty="0">
                <a:solidFill>
                  <a:schemeClr val="tx1"/>
                </a:solidFill>
                <a:effectLst/>
                <a:latin typeface="Amasis MT Pro" panose="02040504050005020304" pitchFamily="18" charset="0"/>
                <a:ea typeface="Times New Roman" panose="02020603050405020304" pitchFamily="18" charset="0"/>
              </a:rPr>
              <a:t>year to meet the minimum staffing ratio requirement.  </a:t>
            </a:r>
            <a:endParaRPr lang="en-US" sz="2600" dirty="0">
              <a:solidFill>
                <a:schemeClr val="tx1"/>
              </a:solidFill>
              <a:latin typeface="Amasis MT Pro" panose="02040504050005020304" pitchFamily="18" charset="0"/>
              <a:ea typeface="Times New Roman" panose="02020603050405020304" pitchFamily="18" charset="0"/>
            </a:endParaRPr>
          </a:p>
          <a:p>
            <a:pPr marL="0" marR="0" lvl="0" indent="0">
              <a:spcBef>
                <a:spcPts val="0"/>
              </a:spcBef>
              <a:spcAft>
                <a:spcPts val="0"/>
              </a:spcAft>
              <a:buNone/>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    YES______  NO______</a:t>
            </a:r>
            <a:endParaRPr lang="en-US" sz="2600" dirty="0">
              <a:solidFill>
                <a:schemeClr val="tx1"/>
              </a:solidFill>
              <a:latin typeface="Amasis MT Pro" panose="02040504050005020304" pitchFamily="18" charset="0"/>
              <a:ea typeface="Times New Roman" panose="02020603050405020304" pitchFamily="18" charset="0"/>
            </a:endParaRPr>
          </a:p>
          <a:p>
            <a:pPr marL="0" marR="0" lvl="0" indent="395288">
              <a:spcBef>
                <a:spcPts val="0"/>
              </a:spcBef>
              <a:spcAft>
                <a:spcPts val="0"/>
              </a:spcAft>
              <a:buNone/>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If so, note percentage of RN, LPN and CNA agency staff utilized and the  </a:t>
            </a:r>
          </a:p>
          <a:p>
            <a:pPr marL="0" marR="0" lvl="0" indent="395288">
              <a:spcBef>
                <a:spcPts val="0"/>
              </a:spcBef>
              <a:spcAft>
                <a:spcPts val="0"/>
              </a:spcAft>
              <a:buNone/>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amount of overtime used.  </a:t>
            </a:r>
          </a:p>
          <a:p>
            <a:pPr marL="0" marR="0" lvl="0" indent="395288">
              <a:spcBef>
                <a:spcPts val="0"/>
              </a:spcBef>
              <a:spcAft>
                <a:spcPts val="0"/>
              </a:spcAft>
              <a:buNone/>
              <a:tabLst>
                <a:tab pos="457200" algn="l"/>
              </a:tabLst>
            </a:pPr>
            <a:endParaRPr lang="en-US" sz="2600" dirty="0">
              <a:solidFill>
                <a:schemeClr val="tx1"/>
              </a:solidFill>
              <a:latin typeface="Amasis MT Pro" panose="02040504050005020304" pitchFamily="18" charset="0"/>
              <a:cs typeface="Arial" panose="020B0604020202020204" pitchFamily="34" charset="0"/>
            </a:endParaRPr>
          </a:p>
          <a:p>
            <a:pPr marL="395288" marR="0" lvl="0" indent="-395288">
              <a:spcBef>
                <a:spcPts val="0"/>
              </a:spcBef>
              <a:spcAft>
                <a:spcPts val="0"/>
              </a:spcAft>
              <a:buNone/>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4. Has the facility limited admissions in order to meet the minimum staffing ratio requirement?  YES_____ NO_____</a:t>
            </a:r>
          </a:p>
          <a:p>
            <a:pPr marL="395288" marR="0" lvl="0" indent="-395288">
              <a:spcBef>
                <a:spcPts val="0"/>
              </a:spcBef>
              <a:spcAft>
                <a:spcPts val="0"/>
              </a:spcAft>
              <a:buNone/>
              <a:tabLst>
                <a:tab pos="457200" algn="l"/>
              </a:tabLst>
            </a:pPr>
            <a:endParaRPr lang="en-US" sz="2600" dirty="0">
              <a:solidFill>
                <a:schemeClr val="tx1"/>
              </a:solidFill>
              <a:effectLst/>
              <a:latin typeface="Amasis MT Pro" panose="02040504050005020304" pitchFamily="18" charset="0"/>
              <a:ea typeface="Times New Roman" panose="02020603050405020304" pitchFamily="18" charset="0"/>
            </a:endParaRPr>
          </a:p>
          <a:p>
            <a:pPr marL="395288" marR="0" lvl="0" indent="-395288">
              <a:spcBef>
                <a:spcPts val="0"/>
              </a:spcBef>
              <a:spcAft>
                <a:spcPts val="0"/>
              </a:spcAft>
              <a:buNone/>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5. Is their underlying cause explanation realistic and thorough?  YES______ NO______ </a:t>
            </a:r>
          </a:p>
          <a:p>
            <a:pPr marL="395288" indent="-395288">
              <a:buNone/>
            </a:pPr>
            <a:r>
              <a:rPr lang="en-US" sz="2600" dirty="0">
                <a:solidFill>
                  <a:schemeClr val="tx1"/>
                </a:solidFill>
                <a:effectLst/>
                <a:latin typeface="Amasis MT Pro" panose="02040504050005020304" pitchFamily="18" charset="0"/>
                <a:ea typeface="Times New Roman" panose="02020603050405020304" pitchFamily="18" charset="0"/>
              </a:rPr>
              <a:t>	Explain.</a:t>
            </a:r>
            <a:endParaRPr lang="en-US" sz="2600" dirty="0">
              <a:solidFill>
                <a:schemeClr val="tx1"/>
              </a:solidFill>
              <a:latin typeface="Amasis MT Pro" panose="02040504050005020304" pitchFamily="18" charset="0"/>
              <a:cs typeface="Arial" panose="020B0604020202020204" pitchFamily="34" charset="0"/>
            </a:endParaRPr>
          </a:p>
        </p:txBody>
      </p:sp>
      <p:sp>
        <p:nvSpPr>
          <p:cNvPr id="4" name="Date Placeholder 3">
            <a:extLst>
              <a:ext uri="{FF2B5EF4-FFF2-40B4-BE49-F238E27FC236}">
                <a16:creationId xmlns:a16="http://schemas.microsoft.com/office/drawing/2014/main" id="{56394F4E-642E-5691-3015-DBDF4DB03A30}"/>
              </a:ext>
            </a:extLst>
          </p:cNvPr>
          <p:cNvSpPr>
            <a:spLocks noGrp="1"/>
          </p:cNvSpPr>
          <p:nvPr>
            <p:ph type="dt" sz="half" idx="10"/>
          </p:nvPr>
        </p:nvSpPr>
        <p:spPr/>
        <p:txBody>
          <a:bodyPr/>
          <a:lstStyle/>
          <a:p>
            <a:fld id="{D4A64764-F30D-47AC-A300-C7DDF2F9BF56}" type="datetime1">
              <a:rPr lang="en-US" smtClean="0"/>
              <a:t>10/4/2024</a:t>
            </a:fld>
            <a:endParaRPr lang="en-US"/>
          </a:p>
        </p:txBody>
      </p:sp>
      <p:sp>
        <p:nvSpPr>
          <p:cNvPr id="5" name="Slide Number Placeholder 4">
            <a:extLst>
              <a:ext uri="{FF2B5EF4-FFF2-40B4-BE49-F238E27FC236}">
                <a16:creationId xmlns:a16="http://schemas.microsoft.com/office/drawing/2014/main" id="{17578351-3016-F02C-3478-3CD21C70225D}"/>
              </a:ext>
            </a:extLst>
          </p:cNvPr>
          <p:cNvSpPr>
            <a:spLocks noGrp="1"/>
          </p:cNvSpPr>
          <p:nvPr>
            <p:ph type="sldNum" sz="quarter" idx="12"/>
          </p:nvPr>
        </p:nvSpPr>
        <p:spPr/>
        <p:txBody>
          <a:bodyPr/>
          <a:lstStyle/>
          <a:p>
            <a:fld id="{37D13243-A983-447D-B4B4-82366765C8AA}" type="slidenum">
              <a:rPr lang="en-US" sz="2000" smtClean="0"/>
              <a:t>23</a:t>
            </a:fld>
            <a:endParaRPr lang="en-US" sz="2000" dirty="0"/>
          </a:p>
        </p:txBody>
      </p:sp>
      <p:sp>
        <p:nvSpPr>
          <p:cNvPr id="8" name="Title 1">
            <a:extLst>
              <a:ext uri="{FF2B5EF4-FFF2-40B4-BE49-F238E27FC236}">
                <a16:creationId xmlns:a16="http://schemas.microsoft.com/office/drawing/2014/main" id="{FAD3AE97-4C19-2EAB-0FAD-5B289508F925}"/>
              </a:ext>
            </a:extLst>
          </p:cNvPr>
          <p:cNvSpPr>
            <a:spLocks noGrp="1"/>
          </p:cNvSpPr>
          <p:nvPr>
            <p:ph type="title"/>
          </p:nvPr>
        </p:nvSpPr>
        <p:spPr>
          <a:xfrm>
            <a:off x="627905" y="519509"/>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C, QUESTIONS 3-5</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10546824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632A64-7894-031E-8268-0A0582375825}"/>
              </a:ext>
            </a:extLst>
          </p:cNvPr>
          <p:cNvSpPr>
            <a:spLocks noGrp="1"/>
          </p:cNvSpPr>
          <p:nvPr>
            <p:ph idx="1"/>
          </p:nvPr>
        </p:nvSpPr>
        <p:spPr>
          <a:xfrm>
            <a:off x="838200" y="2526383"/>
            <a:ext cx="10515600" cy="3650579"/>
          </a:xfrm>
        </p:spPr>
        <p:txBody>
          <a:bodyPr/>
          <a:lstStyle/>
          <a:p>
            <a:pPr marL="0" marR="0" lvl="0" indent="0">
              <a:spcBef>
                <a:spcPts val="0"/>
              </a:spcBef>
              <a:spcAft>
                <a:spcPts val="0"/>
              </a:spcAft>
              <a:buNone/>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6. Are proposed solutions realistic, sufficient, sustainable, measurable  </a:t>
            </a:r>
          </a:p>
          <a:p>
            <a:pPr marL="0" marR="0" lvl="0" indent="0">
              <a:spcBef>
                <a:spcPts val="0"/>
              </a:spcBef>
              <a:spcAft>
                <a:spcPts val="0"/>
              </a:spcAft>
              <a:buNone/>
              <a:tabLst>
                <a:tab pos="457200" algn="l"/>
              </a:tabLst>
            </a:pPr>
            <a:r>
              <a:rPr lang="en-US" sz="2600" dirty="0">
                <a:solidFill>
                  <a:schemeClr val="tx1"/>
                </a:solidFill>
                <a:latin typeface="Amasis MT Pro" panose="02040504050005020304" pitchFamily="18" charset="0"/>
                <a:ea typeface="Times New Roman" panose="02020603050405020304" pitchFamily="18" charset="0"/>
              </a:rPr>
              <a:t>    </a:t>
            </a:r>
            <a:r>
              <a:rPr lang="en-US" sz="2600" dirty="0">
                <a:solidFill>
                  <a:schemeClr val="tx1"/>
                </a:solidFill>
                <a:effectLst/>
                <a:latin typeface="Amasis MT Pro" panose="02040504050005020304" pitchFamily="18" charset="0"/>
                <a:ea typeface="Times New Roman" panose="02020603050405020304" pitchFamily="18" charset="0"/>
              </a:rPr>
              <a:t>and actionable? </a:t>
            </a:r>
          </a:p>
          <a:p>
            <a:pPr marL="339725" indent="-339725">
              <a:buNone/>
            </a:pPr>
            <a:r>
              <a:rPr lang="en-US" sz="2600" dirty="0">
                <a:solidFill>
                  <a:schemeClr val="tx1"/>
                </a:solidFill>
                <a:effectLst/>
                <a:latin typeface="Amasis MT Pro" panose="02040504050005020304" pitchFamily="18" charset="0"/>
                <a:ea typeface="Times New Roman" panose="02020603050405020304" pitchFamily="18" charset="0"/>
              </a:rPr>
              <a:t>	YES______ NO______    Explain.</a:t>
            </a:r>
          </a:p>
          <a:p>
            <a:pPr marL="339725" indent="-339725">
              <a:buNone/>
            </a:pPr>
            <a:endParaRPr lang="en-US" sz="2600" dirty="0">
              <a:solidFill>
                <a:schemeClr val="tx1"/>
              </a:solidFill>
              <a:latin typeface="Amasis MT Pro" panose="02040504050005020304" pitchFamily="18" charset="0"/>
            </a:endParaRPr>
          </a:p>
          <a:p>
            <a:pPr marL="339725" indent="-339725">
              <a:buNone/>
            </a:pPr>
            <a:endParaRPr lang="en-US" sz="2600" dirty="0">
              <a:solidFill>
                <a:schemeClr val="tx1"/>
              </a:solidFill>
              <a:latin typeface="Amasis MT Pro" panose="02040504050005020304" pitchFamily="18" charset="0"/>
            </a:endParaRPr>
          </a:p>
          <a:p>
            <a:pPr marL="0" marR="0" lvl="0" indent="0">
              <a:spcBef>
                <a:spcPts val="0"/>
              </a:spcBef>
              <a:spcAft>
                <a:spcPts val="0"/>
              </a:spcAft>
              <a:buNone/>
              <a:tabLst>
                <a:tab pos="457200" algn="l"/>
              </a:tabLst>
            </a:pPr>
            <a:r>
              <a:rPr lang="en-US" sz="2600" dirty="0">
                <a:solidFill>
                  <a:schemeClr val="tx1"/>
                </a:solidFill>
                <a:effectLst/>
                <a:latin typeface="Amasis MT Pro" panose="02040504050005020304" pitchFamily="18" charset="0"/>
                <a:ea typeface="Times New Roman" panose="02020603050405020304" pitchFamily="18" charset="0"/>
              </a:rPr>
              <a:t>7. Waiver is APPROVED______ DENIED_______</a:t>
            </a:r>
          </a:p>
          <a:p>
            <a:pPr marL="339725" indent="-339725">
              <a:buNone/>
            </a:pPr>
            <a:endParaRPr lang="en-US" dirty="0"/>
          </a:p>
        </p:txBody>
      </p:sp>
      <p:sp>
        <p:nvSpPr>
          <p:cNvPr id="4" name="Date Placeholder 3">
            <a:extLst>
              <a:ext uri="{FF2B5EF4-FFF2-40B4-BE49-F238E27FC236}">
                <a16:creationId xmlns:a16="http://schemas.microsoft.com/office/drawing/2014/main" id="{B5C1E98B-DB30-9DCB-B9CD-3C1455DAA6DE}"/>
              </a:ext>
            </a:extLst>
          </p:cNvPr>
          <p:cNvSpPr>
            <a:spLocks noGrp="1"/>
          </p:cNvSpPr>
          <p:nvPr>
            <p:ph type="dt" sz="half" idx="10"/>
          </p:nvPr>
        </p:nvSpPr>
        <p:spPr/>
        <p:txBody>
          <a:bodyPr/>
          <a:lstStyle/>
          <a:p>
            <a:fld id="{1D2482B1-A4DC-4A28-AD98-B059F8B84F03}" type="datetime1">
              <a:rPr lang="en-US" smtClean="0"/>
              <a:t>10/4/2024</a:t>
            </a:fld>
            <a:endParaRPr lang="en-US"/>
          </a:p>
        </p:txBody>
      </p:sp>
      <p:sp>
        <p:nvSpPr>
          <p:cNvPr id="5" name="Slide Number Placeholder 4">
            <a:extLst>
              <a:ext uri="{FF2B5EF4-FFF2-40B4-BE49-F238E27FC236}">
                <a16:creationId xmlns:a16="http://schemas.microsoft.com/office/drawing/2014/main" id="{0A296731-53BD-5AE7-50C2-ECD88087C945}"/>
              </a:ext>
            </a:extLst>
          </p:cNvPr>
          <p:cNvSpPr>
            <a:spLocks noGrp="1"/>
          </p:cNvSpPr>
          <p:nvPr>
            <p:ph type="sldNum" sz="quarter" idx="12"/>
          </p:nvPr>
        </p:nvSpPr>
        <p:spPr/>
        <p:txBody>
          <a:bodyPr/>
          <a:lstStyle/>
          <a:p>
            <a:fld id="{37D13243-A983-447D-B4B4-82366765C8AA}" type="slidenum">
              <a:rPr lang="en-US" sz="2000" smtClean="0"/>
              <a:t>24</a:t>
            </a:fld>
            <a:endParaRPr lang="en-US" sz="2000" dirty="0"/>
          </a:p>
        </p:txBody>
      </p:sp>
      <p:sp>
        <p:nvSpPr>
          <p:cNvPr id="8" name="Title 1">
            <a:extLst>
              <a:ext uri="{FF2B5EF4-FFF2-40B4-BE49-F238E27FC236}">
                <a16:creationId xmlns:a16="http://schemas.microsoft.com/office/drawing/2014/main" id="{0D0C89CC-AFDB-CC23-7F43-BE0F63CD4AFB}"/>
              </a:ext>
            </a:extLst>
          </p:cNvPr>
          <p:cNvSpPr>
            <a:spLocks noGrp="1"/>
          </p:cNvSpPr>
          <p:nvPr>
            <p:ph type="title"/>
          </p:nvPr>
        </p:nvSpPr>
        <p:spPr>
          <a:xfrm>
            <a:off x="627905" y="591005"/>
            <a:ext cx="10936190" cy="1204398"/>
          </a:xfrm>
        </p:spPr>
        <p:txBody>
          <a:bodyPr>
            <a:normAutofit fontScale="90000"/>
          </a:bodyPr>
          <a:lstStyle/>
          <a:p>
            <a:pPr algn="ctr"/>
            <a:r>
              <a:rPr lang="en-US" sz="2800"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kumimoji="0" lang="en-US" b="1" u="none" strike="noStrike" kern="1200" cap="none" spc="0" normalizeH="0" baseline="0" noProof="0" dirty="0">
                <a:ln>
                  <a:noFill/>
                </a:ln>
                <a:solidFill>
                  <a:schemeClr val="tx1"/>
                </a:solidFill>
                <a:effectLst/>
                <a:uLnTx/>
                <a:uFillTx/>
                <a:latin typeface="Amasis MT Pro" panose="02040504050005020304" pitchFamily="18" charset="0"/>
              </a:rPr>
              <a:t>SECTION C, QUESTIONS 6-7</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2811165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D53E003-55F6-1039-E05F-EDFF869D1F0E}"/>
              </a:ext>
            </a:extLst>
          </p:cNvPr>
          <p:cNvSpPr>
            <a:spLocks noGrp="1"/>
          </p:cNvSpPr>
          <p:nvPr>
            <p:ph type="sldNum" sz="quarter" idx="4"/>
          </p:nvPr>
        </p:nvSpPr>
        <p:spPr/>
        <p:txBody>
          <a:bodyPr/>
          <a:lstStyle/>
          <a:p>
            <a:fld id="{37D13243-A983-447D-B4B4-82366765C8AA}" type="slidenum">
              <a:rPr lang="en-US" sz="2000" smtClean="0"/>
              <a:t>25</a:t>
            </a:fld>
            <a:endParaRPr lang="en-US" sz="2000" dirty="0"/>
          </a:p>
        </p:txBody>
      </p:sp>
      <p:sp>
        <p:nvSpPr>
          <p:cNvPr id="3" name="Content Placeholder 2">
            <a:extLst>
              <a:ext uri="{FF2B5EF4-FFF2-40B4-BE49-F238E27FC236}">
                <a16:creationId xmlns:a16="http://schemas.microsoft.com/office/drawing/2014/main" id="{4658E70C-69E4-9F70-1A93-54D2C073644C}"/>
              </a:ext>
            </a:extLst>
          </p:cNvPr>
          <p:cNvSpPr>
            <a:spLocks noGrp="1"/>
          </p:cNvSpPr>
          <p:nvPr>
            <p:ph idx="4294967295"/>
          </p:nvPr>
        </p:nvSpPr>
        <p:spPr>
          <a:xfrm>
            <a:off x="1138237" y="1489838"/>
            <a:ext cx="9915525" cy="3414672"/>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4400" dirty="0">
                <a:solidFill>
                  <a:schemeClr val="bg2"/>
                </a:solidFill>
                <a:latin typeface="Amasis MT Pro Black" panose="02040A04050005020304" pitchFamily="18" charset="0"/>
                <a:cs typeface="Arial" panose="020B0604020202020204" pitchFamily="34" charset="0"/>
              </a:rPr>
              <a:t>Additional Instructions &amp; Guidance</a:t>
            </a:r>
            <a:endParaRPr lang="en-US" sz="2400" dirty="0"/>
          </a:p>
          <a:p>
            <a:pPr marL="0" indent="0">
              <a:buNone/>
            </a:pPr>
            <a:endParaRPr lang="en-US" dirty="0"/>
          </a:p>
          <a:p>
            <a:pPr marL="0" indent="0">
              <a:buNone/>
            </a:pPr>
            <a:endParaRPr lang="en-US" dirty="0"/>
          </a:p>
        </p:txBody>
      </p:sp>
      <p:sp>
        <p:nvSpPr>
          <p:cNvPr id="8" name="Title 1">
            <a:extLst>
              <a:ext uri="{FF2B5EF4-FFF2-40B4-BE49-F238E27FC236}">
                <a16:creationId xmlns:a16="http://schemas.microsoft.com/office/drawing/2014/main" id="{B6BA4AB1-1242-D705-744E-F98AD6FE3E92}"/>
              </a:ext>
            </a:extLst>
          </p:cNvPr>
          <p:cNvSpPr>
            <a:spLocks noGrp="1"/>
          </p:cNvSpPr>
          <p:nvPr>
            <p:ph type="title"/>
          </p:nvPr>
        </p:nvSpPr>
        <p:spPr>
          <a:xfrm>
            <a:off x="715079" y="878278"/>
            <a:ext cx="10761840" cy="1105648"/>
          </a:xfrm>
        </p:spPr>
        <p:txBody>
          <a:bodyPr>
            <a:normAutofit fontScale="90000"/>
          </a:bodyPr>
          <a:lstStyle/>
          <a:p>
            <a:pPr>
              <a:lnSpc>
                <a:spcPct val="90000"/>
              </a:lnSpc>
            </a:pPr>
            <a: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t>Delaware Nursing Home Residents Quality Assurance Commission</a:t>
            </a:r>
            <a:b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br>
            <a:r>
              <a:rPr lang="en-US" sz="2800" b="1" dirty="0">
                <a:solidFill>
                  <a:schemeClr val="bg2"/>
                </a:solidFill>
                <a:latin typeface="Amasis MT Pro" panose="02040504050005020304" pitchFamily="18" charset="0"/>
                <a:ea typeface="Times New Roman" panose="02020603050405020304" pitchFamily="18" charset="0"/>
              </a:rPr>
              <a:t>EAGLES LAW STAFFING RATIO WAIVER APPLICATION</a:t>
            </a:r>
            <a:br>
              <a:rPr lang="en-US" sz="1200" b="1" dirty="0">
                <a:solidFill>
                  <a:schemeClr val="tx1"/>
                </a:solidFill>
                <a:latin typeface="Amasis MT Pro" panose="02040504050005020304" pitchFamily="18" charset="0"/>
              </a:rPr>
            </a:br>
            <a:endParaRPr lang="en-US" sz="2800" dirty="0">
              <a:solidFill>
                <a:srgbClr val="FFFFFF"/>
              </a:solidFill>
            </a:endParaRPr>
          </a:p>
        </p:txBody>
      </p:sp>
    </p:spTree>
    <p:extLst>
      <p:ext uri="{BB962C8B-B14F-4D97-AF65-F5344CB8AC3E}">
        <p14:creationId xmlns:p14="http://schemas.microsoft.com/office/powerpoint/2010/main" val="874056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410831-F28B-F3E4-A772-A362286F0DCF}"/>
              </a:ext>
            </a:extLst>
          </p:cNvPr>
          <p:cNvSpPr>
            <a:spLocks noGrp="1"/>
          </p:cNvSpPr>
          <p:nvPr>
            <p:ph idx="1"/>
          </p:nvPr>
        </p:nvSpPr>
        <p:spPr>
          <a:xfrm>
            <a:off x="838200" y="1731819"/>
            <a:ext cx="10515600" cy="4445144"/>
          </a:xfrm>
        </p:spPr>
        <p:txBody>
          <a:bodyPr>
            <a:normAutofit fontScale="85000" lnSpcReduction="10000"/>
          </a:bodyPr>
          <a:lstStyle/>
          <a:p>
            <a:pPr marR="0">
              <a:spcBef>
                <a:spcPts val="0"/>
              </a:spcBef>
              <a:spcAft>
                <a:spcPts val="0"/>
              </a:spcAft>
              <a:buClrTx/>
            </a:pPr>
            <a:r>
              <a:rPr lang="en-US" sz="2400" dirty="0">
                <a:solidFill>
                  <a:schemeClr val="tx1"/>
                </a:solidFill>
                <a:effectLst/>
                <a:latin typeface="Amasis MT Pro" panose="02040504050005020304" pitchFamily="18" charset="0"/>
                <a:ea typeface="Times New Roman" panose="02020603050405020304" pitchFamily="18" charset="0"/>
              </a:rPr>
              <a:t>Facilities must note on the application if this is the first waiver application submitted by the facility.  If it is not the first application, facilities should note the date of the previous application(s) and whether it was/they were approved.</a:t>
            </a:r>
          </a:p>
          <a:p>
            <a:pPr marR="0">
              <a:spcBef>
                <a:spcPts val="0"/>
              </a:spcBef>
              <a:spcAft>
                <a:spcPts val="0"/>
              </a:spcAft>
              <a:buClrTx/>
            </a:pPr>
            <a:endParaRPr lang="en-US" sz="2400" dirty="0">
              <a:solidFill>
                <a:schemeClr val="tx1"/>
              </a:solidFill>
              <a:latin typeface="Amasis MT Pro" panose="02040504050005020304" pitchFamily="18" charset="0"/>
              <a:ea typeface="Times New Roman" panose="02020603050405020304" pitchFamily="18" charset="0"/>
            </a:endParaRPr>
          </a:p>
          <a:p>
            <a:pPr>
              <a:spcBef>
                <a:spcPts val="0"/>
              </a:spcBef>
              <a:buClrTx/>
            </a:pPr>
            <a:r>
              <a:rPr lang="en-US" sz="2400" dirty="0">
                <a:solidFill>
                  <a:schemeClr val="tx1"/>
                </a:solidFill>
                <a:latin typeface="Amasis MT Pro" panose="02040504050005020304" pitchFamily="18" charset="0"/>
                <a:cs typeface="Arial" panose="020B0604020202020204" pitchFamily="34" charset="0"/>
              </a:rPr>
              <a:t>All sections of the form must be signed and dated by the person completing the form.</a:t>
            </a:r>
          </a:p>
          <a:p>
            <a:pPr marL="0" indent="0">
              <a:spcBef>
                <a:spcPts val="0"/>
              </a:spcBef>
              <a:buClrTx/>
              <a:buNone/>
            </a:pPr>
            <a:endParaRPr lang="en-US" sz="2400" dirty="0">
              <a:solidFill>
                <a:schemeClr val="tx1"/>
              </a:solidFill>
              <a:latin typeface="Amasis MT Pro" panose="02040504050005020304" pitchFamily="18" charset="0"/>
              <a:cs typeface="Arial" panose="020B0604020202020204" pitchFamily="34" charset="0"/>
            </a:endParaRPr>
          </a:p>
          <a:p>
            <a:pPr>
              <a:spcBef>
                <a:spcPts val="0"/>
              </a:spcBef>
              <a:buClrTx/>
            </a:pPr>
            <a:r>
              <a:rPr lang="en-US" sz="2400" dirty="0">
                <a:solidFill>
                  <a:schemeClr val="tx1"/>
                </a:solidFill>
                <a:latin typeface="Amasis MT Pro" panose="02040504050005020304" pitchFamily="18" charset="0"/>
                <a:cs typeface="Arial" panose="020B0604020202020204" pitchFamily="34" charset="0"/>
              </a:rPr>
              <a:t>Facilities must attach a copy of the most recent facility assessment as directed by the Centers for Medicare and Medicaid Services (see details at F838, 483.71 and Memo QSO-24-13-NH).</a:t>
            </a:r>
          </a:p>
          <a:p>
            <a:pPr marR="0">
              <a:spcBef>
                <a:spcPts val="0"/>
              </a:spcBef>
              <a:spcAft>
                <a:spcPts val="0"/>
              </a:spcAft>
              <a:buClrTx/>
            </a:pPr>
            <a:endParaRPr lang="en-US" sz="2400" dirty="0">
              <a:solidFill>
                <a:schemeClr val="tx1"/>
              </a:solidFill>
              <a:effectLst/>
              <a:latin typeface="Amasis MT Pro" panose="02040504050005020304" pitchFamily="18" charset="0"/>
              <a:ea typeface="Times New Roman" panose="02020603050405020304" pitchFamily="18" charset="0"/>
            </a:endParaRPr>
          </a:p>
          <a:p>
            <a:pPr marR="0">
              <a:spcBef>
                <a:spcPts val="0"/>
              </a:spcBef>
              <a:spcAft>
                <a:spcPts val="0"/>
              </a:spcAft>
              <a:buClrTx/>
            </a:pPr>
            <a:r>
              <a:rPr lang="en-US" sz="2400" dirty="0">
                <a:solidFill>
                  <a:schemeClr val="tx1"/>
                </a:solidFill>
                <a:effectLst/>
                <a:latin typeface="Amasis MT Pro" panose="02040504050005020304" pitchFamily="18" charset="0"/>
                <a:ea typeface="Times New Roman" panose="02020603050405020304" pitchFamily="18" charset="0"/>
              </a:rPr>
              <a:t>Facilities will complete Section A and forward the form electronically to the Director of the DHCQ and the DNHRQAC Executive Director (contact information on next page).</a:t>
            </a:r>
          </a:p>
          <a:p>
            <a:endParaRPr lang="en-US" dirty="0"/>
          </a:p>
        </p:txBody>
      </p:sp>
      <p:sp>
        <p:nvSpPr>
          <p:cNvPr id="4" name="Date Placeholder 3">
            <a:extLst>
              <a:ext uri="{FF2B5EF4-FFF2-40B4-BE49-F238E27FC236}">
                <a16:creationId xmlns:a16="http://schemas.microsoft.com/office/drawing/2014/main" id="{788FF8A7-16C6-E81F-8EC6-E1F82C970450}"/>
              </a:ext>
            </a:extLst>
          </p:cNvPr>
          <p:cNvSpPr>
            <a:spLocks noGrp="1"/>
          </p:cNvSpPr>
          <p:nvPr>
            <p:ph type="dt" sz="half" idx="10"/>
          </p:nvPr>
        </p:nvSpPr>
        <p:spPr/>
        <p:txBody>
          <a:bodyPr/>
          <a:lstStyle/>
          <a:p>
            <a:fld id="{9A3441AD-16BC-4367-81CB-A7AAC35EA218}" type="datetime1">
              <a:rPr lang="en-US" smtClean="0"/>
              <a:t>10/4/2024</a:t>
            </a:fld>
            <a:endParaRPr lang="en-US"/>
          </a:p>
        </p:txBody>
      </p:sp>
      <p:sp>
        <p:nvSpPr>
          <p:cNvPr id="5" name="Slide Number Placeholder 4">
            <a:extLst>
              <a:ext uri="{FF2B5EF4-FFF2-40B4-BE49-F238E27FC236}">
                <a16:creationId xmlns:a16="http://schemas.microsoft.com/office/drawing/2014/main" id="{DADA3AA6-E8AD-B94B-30AD-B7891979EA46}"/>
              </a:ext>
            </a:extLst>
          </p:cNvPr>
          <p:cNvSpPr>
            <a:spLocks noGrp="1"/>
          </p:cNvSpPr>
          <p:nvPr>
            <p:ph type="sldNum" sz="quarter" idx="12"/>
          </p:nvPr>
        </p:nvSpPr>
        <p:spPr/>
        <p:txBody>
          <a:bodyPr/>
          <a:lstStyle/>
          <a:p>
            <a:fld id="{37D13243-A983-447D-B4B4-82366765C8AA}" type="slidenum">
              <a:rPr lang="en-US" sz="2000" smtClean="0"/>
              <a:t>26</a:t>
            </a:fld>
            <a:endParaRPr lang="en-US" sz="2000" dirty="0"/>
          </a:p>
        </p:txBody>
      </p:sp>
      <p:sp>
        <p:nvSpPr>
          <p:cNvPr id="8" name="Title 1">
            <a:extLst>
              <a:ext uri="{FF2B5EF4-FFF2-40B4-BE49-F238E27FC236}">
                <a16:creationId xmlns:a16="http://schemas.microsoft.com/office/drawing/2014/main" id="{371730DD-359A-9D1D-1FA2-C56D9D54DE64}"/>
              </a:ext>
            </a:extLst>
          </p:cNvPr>
          <p:cNvSpPr>
            <a:spLocks noGrp="1"/>
          </p:cNvSpPr>
          <p:nvPr>
            <p:ph type="title"/>
          </p:nvPr>
        </p:nvSpPr>
        <p:spPr>
          <a:xfrm>
            <a:off x="627905" y="323742"/>
            <a:ext cx="10936190" cy="1204398"/>
          </a:xfrm>
        </p:spPr>
        <p:txBody>
          <a:bodyPr>
            <a:normAutofit/>
          </a:bodyPr>
          <a:lstStyle/>
          <a:p>
            <a:pPr algn="ctr"/>
            <a:r>
              <a:rPr lang="en-US" sz="2800" b="1" dirty="0">
                <a:solidFill>
                  <a:schemeClr val="tx1"/>
                </a:solidFill>
                <a:latin typeface="Amasis MT Pro" panose="02040504050005020304" pitchFamily="18" charset="0"/>
                <a:ea typeface="Times New Roman" panose="02020603050405020304" pitchFamily="18" charset="0"/>
              </a:rPr>
              <a:t>EAGLES LAW STAFFING RATIO WAIVER APPLICATION INSTRUCTIONS</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3005215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1">
            <a:extLst>
              <a:ext uri="{FF2B5EF4-FFF2-40B4-BE49-F238E27FC236}">
                <a16:creationId xmlns:a16="http://schemas.microsoft.com/office/drawing/2014/main" id="{8354E4A1-6024-4D18-89EA-EB7EF53D3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13">
            <a:extLst>
              <a:ext uri="{FF2B5EF4-FFF2-40B4-BE49-F238E27FC236}">
                <a16:creationId xmlns:a16="http://schemas.microsoft.com/office/drawing/2014/main" id="{184965AF-C953-45C8-BD68-12F8B58810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56" y="0"/>
            <a:ext cx="12186844" cy="2128964"/>
          </a:xfrm>
          <a:custGeom>
            <a:avLst/>
            <a:gdLst>
              <a:gd name="connsiteX0" fmla="*/ 0 w 12186844"/>
              <a:gd name="connsiteY0" fmla="*/ 0 h 2128964"/>
              <a:gd name="connsiteX1" fmla="*/ 12186844 w 12186844"/>
              <a:gd name="connsiteY1" fmla="*/ 0 h 2128964"/>
              <a:gd name="connsiteX2" fmla="*/ 12186844 w 12186844"/>
              <a:gd name="connsiteY2" fmla="*/ 2128964 h 2128964"/>
              <a:gd name="connsiteX3" fmla="*/ 2247277 w 12186844"/>
              <a:gd name="connsiteY3" fmla="*/ 2128964 h 2128964"/>
              <a:gd name="connsiteX4" fmla="*/ 2326545 w 12186844"/>
              <a:gd name="connsiteY4" fmla="*/ 2125211 h 2128964"/>
              <a:gd name="connsiteX5" fmla="*/ 2191729 w 12186844"/>
              <a:gd name="connsiteY5" fmla="*/ 2118828 h 2128964"/>
              <a:gd name="connsiteX6" fmla="*/ 66975 w 12186844"/>
              <a:gd name="connsiteY6" fmla="*/ 349781 h 2128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6844" h="2128964">
                <a:moveTo>
                  <a:pt x="0" y="0"/>
                </a:moveTo>
                <a:lnTo>
                  <a:pt x="12186844" y="0"/>
                </a:lnTo>
                <a:lnTo>
                  <a:pt x="12186844" y="2128964"/>
                </a:lnTo>
                <a:lnTo>
                  <a:pt x="2247277" y="2128964"/>
                </a:lnTo>
                <a:lnTo>
                  <a:pt x="2326545" y="2125211"/>
                </a:lnTo>
                <a:lnTo>
                  <a:pt x="2191729" y="2118828"/>
                </a:lnTo>
                <a:cubicBezTo>
                  <a:pt x="1174891" y="2022044"/>
                  <a:pt x="338983" y="1304706"/>
                  <a:pt x="66975" y="349781"/>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Shape 15">
            <a:extLst>
              <a:ext uri="{FF2B5EF4-FFF2-40B4-BE49-F238E27FC236}">
                <a16:creationId xmlns:a16="http://schemas.microsoft.com/office/drawing/2014/main" id="{2DECE677-C1FD-4829-8D4A-3C19A04A3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3672" y="0"/>
            <a:ext cx="2353172" cy="2431959"/>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E45CE11-7D7B-F5AD-41C2-AC26AAB82ECD}"/>
              </a:ext>
            </a:extLst>
          </p:cNvPr>
          <p:cNvSpPr>
            <a:spLocks noGrp="1"/>
          </p:cNvSpPr>
          <p:nvPr>
            <p:ph type="title"/>
          </p:nvPr>
        </p:nvSpPr>
        <p:spPr>
          <a:xfrm>
            <a:off x="914400" y="510988"/>
            <a:ext cx="9344578" cy="1156448"/>
          </a:xfrm>
        </p:spPr>
        <p:txBody>
          <a:bodyPr>
            <a:normAutofit/>
          </a:bodyPr>
          <a:lstStyle/>
          <a:p>
            <a:pPr>
              <a:lnSpc>
                <a:spcPct val="90000"/>
              </a:lnSpc>
            </a:pPr>
            <a:r>
              <a:rPr kumimoji="0" lang="en-US" sz="3700" b="0" u="none" strike="noStrike" kern="1200" cap="none" spc="0" normalizeH="0" baseline="0" noProof="0" dirty="0">
                <a:ln>
                  <a:noFill/>
                </a:ln>
                <a:solidFill>
                  <a:srgbClr val="FFFFFF"/>
                </a:solidFill>
                <a:effectLst/>
                <a:uLnTx/>
                <a:uFillTx/>
                <a:latin typeface="Amasis MT Pro" panose="02040504050005020304" pitchFamily="18" charset="0"/>
              </a:rPr>
              <a:t>EAGLES LAW STAFFING RATIO WAIVER APPLICATION INSTRUCTIONS</a:t>
            </a:r>
            <a:endParaRPr lang="en-US" sz="3700" dirty="0">
              <a:solidFill>
                <a:srgbClr val="FFFFFF"/>
              </a:solidFill>
              <a:latin typeface="Amasis MT Pro" panose="02040504050005020304" pitchFamily="18" charset="0"/>
            </a:endParaRPr>
          </a:p>
        </p:txBody>
      </p:sp>
      <p:sp>
        <p:nvSpPr>
          <p:cNvPr id="3" name="Content Placeholder 2">
            <a:extLst>
              <a:ext uri="{FF2B5EF4-FFF2-40B4-BE49-F238E27FC236}">
                <a16:creationId xmlns:a16="http://schemas.microsoft.com/office/drawing/2014/main" id="{A841B554-4359-3D91-547F-0BFC22EE94B8}"/>
              </a:ext>
            </a:extLst>
          </p:cNvPr>
          <p:cNvSpPr>
            <a:spLocks noGrp="1"/>
          </p:cNvSpPr>
          <p:nvPr>
            <p:ph idx="1"/>
          </p:nvPr>
        </p:nvSpPr>
        <p:spPr>
          <a:xfrm>
            <a:off x="914400" y="2593074"/>
            <a:ext cx="5999018" cy="3579126"/>
          </a:xfrm>
        </p:spPr>
        <p:txBody>
          <a:bodyPr>
            <a:normAutofit/>
          </a:bodyPr>
          <a:lstStyle/>
          <a:p>
            <a:pPr marL="0" indent="0" algn="ctr">
              <a:buNone/>
            </a:pPr>
            <a:r>
              <a:rPr lang="en-US" dirty="0">
                <a:latin typeface="Amasis MT Pro" panose="02040504050005020304" pitchFamily="18" charset="0"/>
                <a:cs typeface="Arial" panose="020B0604020202020204" pitchFamily="34" charset="0"/>
              </a:rPr>
              <a:t>Division of Healthcare Quality (DHCQ) </a:t>
            </a:r>
            <a:r>
              <a:rPr lang="en-US" sz="2400" dirty="0">
                <a:latin typeface="Amasis MT Pro Black" panose="02040A04050005020304" pitchFamily="18" charset="0"/>
                <a:cs typeface="Arial" panose="020B0604020202020204" pitchFamily="34" charset="0"/>
              </a:rPr>
              <a:t>DHSS_DHCQ_Staffing@delaware.gov</a:t>
            </a:r>
          </a:p>
          <a:p>
            <a:pPr marL="457200" lvl="1" indent="0" algn="ctr">
              <a:buNone/>
            </a:pPr>
            <a:endParaRPr lang="en-US" sz="2000" dirty="0">
              <a:latin typeface="Amasis MT Pro" panose="02040504050005020304" pitchFamily="18" charset="0"/>
              <a:cs typeface="Arial" panose="020B0604020202020204" pitchFamily="34" charset="0"/>
            </a:endParaRPr>
          </a:p>
          <a:p>
            <a:pPr marL="457200" lvl="1" indent="0" algn="ctr">
              <a:buNone/>
            </a:pPr>
            <a:endParaRPr lang="en-US" sz="2000" dirty="0">
              <a:latin typeface="Amasis MT Pro" panose="02040504050005020304" pitchFamily="18" charset="0"/>
              <a:cs typeface="Arial" panose="020B0604020202020204" pitchFamily="34" charset="0"/>
            </a:endParaRPr>
          </a:p>
          <a:p>
            <a:pPr marL="0" lvl="1" indent="0" algn="ctr">
              <a:buNone/>
            </a:pPr>
            <a:r>
              <a:rPr lang="en-US" sz="2000" dirty="0">
                <a:latin typeface="Amasis MT Pro" panose="02040504050005020304" pitchFamily="18" charset="0"/>
                <a:cs typeface="Arial" panose="020B0604020202020204" pitchFamily="34" charset="0"/>
              </a:rPr>
              <a:t>Delaware Nursing </a:t>
            </a:r>
            <a:r>
              <a:rPr lang="en-US" sz="2000">
                <a:latin typeface="Amasis MT Pro" panose="02040504050005020304" pitchFamily="18" charset="0"/>
                <a:cs typeface="Arial" panose="020B0604020202020204" pitchFamily="34" charset="0"/>
              </a:rPr>
              <a:t>Home Residents </a:t>
            </a:r>
            <a:r>
              <a:rPr lang="en-US" sz="2000" dirty="0">
                <a:latin typeface="Amasis MT Pro" panose="02040504050005020304" pitchFamily="18" charset="0"/>
                <a:cs typeface="Arial" panose="020B0604020202020204" pitchFamily="34" charset="0"/>
              </a:rPr>
              <a:t>Quality Assurance Commission (DNHRQAC) </a:t>
            </a:r>
            <a:r>
              <a:rPr lang="en-US" sz="2400" dirty="0">
                <a:latin typeface="Amasis MT Pro Black" panose="02040A04050005020304" pitchFamily="18" charset="0"/>
                <a:cs typeface="Arial" panose="020B0604020202020204" pitchFamily="34" charset="0"/>
              </a:rPr>
              <a:t>EaglesLawWaiver@delaware.gov</a:t>
            </a:r>
          </a:p>
          <a:p>
            <a:pPr marL="461963" lvl="1" indent="-461963">
              <a:buNone/>
            </a:pPr>
            <a:endParaRPr lang="en-US" dirty="0">
              <a:latin typeface="Arial" panose="020B0604020202020204" pitchFamily="34" charset="0"/>
              <a:cs typeface="Arial" panose="020B0604020202020204" pitchFamily="34" charset="0"/>
            </a:endParaRPr>
          </a:p>
        </p:txBody>
      </p:sp>
      <p:pic>
        <p:nvPicPr>
          <p:cNvPr id="23" name="Graphic 8" descr="Email">
            <a:extLst>
              <a:ext uri="{FF2B5EF4-FFF2-40B4-BE49-F238E27FC236}">
                <a16:creationId xmlns:a16="http://schemas.microsoft.com/office/drawing/2014/main" id="{583D391D-EDD0-D456-162E-4653D6A8BEB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04457" y="2593075"/>
            <a:ext cx="3583888" cy="3583888"/>
          </a:xfrm>
          <a:prstGeom prst="rect">
            <a:avLst/>
          </a:prstGeom>
        </p:spPr>
      </p:pic>
      <p:sp>
        <p:nvSpPr>
          <p:cNvPr id="4" name="Date Placeholder 3">
            <a:extLst>
              <a:ext uri="{FF2B5EF4-FFF2-40B4-BE49-F238E27FC236}">
                <a16:creationId xmlns:a16="http://schemas.microsoft.com/office/drawing/2014/main" id="{0B458118-2559-E285-E2A6-7E40BF0152E1}"/>
              </a:ext>
            </a:extLst>
          </p:cNvPr>
          <p:cNvSpPr>
            <a:spLocks noGrp="1"/>
          </p:cNvSpPr>
          <p:nvPr>
            <p:ph type="dt" sz="half" idx="10"/>
          </p:nvPr>
        </p:nvSpPr>
        <p:spPr>
          <a:xfrm>
            <a:off x="9323285" y="6434524"/>
            <a:ext cx="2067867" cy="365125"/>
          </a:xfrm>
        </p:spPr>
        <p:txBody>
          <a:bodyPr>
            <a:normAutofit/>
          </a:bodyPr>
          <a:lstStyle/>
          <a:p>
            <a:pPr>
              <a:spcAft>
                <a:spcPts val="600"/>
              </a:spcAft>
            </a:pPr>
            <a:fld id="{C91A53F9-84CB-41D4-8B42-29C62B6BBA72}" type="datetime1">
              <a:rPr lang="en-US">
                <a:solidFill>
                  <a:schemeClr val="accent2"/>
                </a:solidFill>
              </a:rPr>
              <a:pPr>
                <a:spcAft>
                  <a:spcPts val="600"/>
                </a:spcAft>
              </a:pPr>
              <a:t>10/4/2024</a:t>
            </a:fld>
            <a:endParaRPr lang="en-US">
              <a:solidFill>
                <a:schemeClr val="accent2"/>
              </a:solidFill>
            </a:endParaRPr>
          </a:p>
        </p:txBody>
      </p:sp>
      <p:sp>
        <p:nvSpPr>
          <p:cNvPr id="5" name="Slide Number Placeholder 4">
            <a:extLst>
              <a:ext uri="{FF2B5EF4-FFF2-40B4-BE49-F238E27FC236}">
                <a16:creationId xmlns:a16="http://schemas.microsoft.com/office/drawing/2014/main" id="{8D1DAF3F-0E1F-E971-38CC-8274F822646A}"/>
              </a:ext>
            </a:extLst>
          </p:cNvPr>
          <p:cNvSpPr>
            <a:spLocks noGrp="1"/>
          </p:cNvSpPr>
          <p:nvPr>
            <p:ph type="sldNum" sz="quarter" idx="12"/>
          </p:nvPr>
        </p:nvSpPr>
        <p:spPr>
          <a:xfrm>
            <a:off x="11391152" y="6434524"/>
            <a:ext cx="693261" cy="365125"/>
          </a:xfrm>
        </p:spPr>
        <p:txBody>
          <a:bodyPr>
            <a:normAutofit/>
          </a:bodyPr>
          <a:lstStyle/>
          <a:p>
            <a:pPr>
              <a:lnSpc>
                <a:spcPct val="90000"/>
              </a:lnSpc>
              <a:spcAft>
                <a:spcPts val="600"/>
              </a:spcAft>
            </a:pPr>
            <a:fld id="{37D13243-A983-447D-B4B4-82366765C8AA}" type="slidenum">
              <a:rPr lang="en-US" sz="1900">
                <a:solidFill>
                  <a:schemeClr val="accent2"/>
                </a:solidFill>
              </a:rPr>
              <a:pPr>
                <a:lnSpc>
                  <a:spcPct val="90000"/>
                </a:lnSpc>
                <a:spcAft>
                  <a:spcPts val="600"/>
                </a:spcAft>
              </a:pPr>
              <a:t>27</a:t>
            </a:fld>
            <a:endParaRPr lang="en-US" sz="1900">
              <a:solidFill>
                <a:schemeClr val="accent2"/>
              </a:solidFill>
            </a:endParaRPr>
          </a:p>
        </p:txBody>
      </p:sp>
    </p:spTree>
    <p:extLst>
      <p:ext uri="{BB962C8B-B14F-4D97-AF65-F5344CB8AC3E}">
        <p14:creationId xmlns:p14="http://schemas.microsoft.com/office/powerpoint/2010/main" val="3999269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4DD10E6-914E-4F17-ABD5-8F016C23E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9023182-6D3E-438B-8E1A-DBF47C70D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51628" cy="6858000"/>
          </a:xfrm>
          <a:custGeom>
            <a:avLst/>
            <a:gdLst>
              <a:gd name="connsiteX0" fmla="*/ 0 w 7351628"/>
              <a:gd name="connsiteY0" fmla="*/ 0 h 6858000"/>
              <a:gd name="connsiteX1" fmla="*/ 1482273 w 7351628"/>
              <a:gd name="connsiteY1" fmla="*/ 0 h 6858000"/>
              <a:gd name="connsiteX2" fmla="*/ 2438400 w 7351628"/>
              <a:gd name="connsiteY2" fmla="*/ 0 h 6858000"/>
              <a:gd name="connsiteX3" fmla="*/ 7351628 w 7351628"/>
              <a:gd name="connsiteY3" fmla="*/ 0 h 6858000"/>
              <a:gd name="connsiteX4" fmla="*/ 3920673 w 7351628"/>
              <a:gd name="connsiteY4" fmla="*/ 3430955 h 6858000"/>
              <a:gd name="connsiteX5" fmla="*/ 7175072 w 7351628"/>
              <a:gd name="connsiteY5" fmla="*/ 6857446 h 6858000"/>
              <a:gd name="connsiteX6" fmla="*/ 7196984 w 7351628"/>
              <a:gd name="connsiteY6" fmla="*/ 6858000 h 6858000"/>
              <a:gd name="connsiteX7" fmla="*/ 2438400 w 7351628"/>
              <a:gd name="connsiteY7" fmla="*/ 6858000 h 6858000"/>
              <a:gd name="connsiteX8" fmla="*/ 1482273 w 7351628"/>
              <a:gd name="connsiteY8" fmla="*/ 6858000 h 6858000"/>
              <a:gd name="connsiteX9" fmla="*/ 0 w 7351628"/>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51628" h="6858000">
                <a:moveTo>
                  <a:pt x="0" y="0"/>
                </a:moveTo>
                <a:lnTo>
                  <a:pt x="1482273" y="0"/>
                </a:lnTo>
                <a:lnTo>
                  <a:pt x="2438400" y="0"/>
                </a:lnTo>
                <a:lnTo>
                  <a:pt x="7351628" y="0"/>
                </a:lnTo>
                <a:cubicBezTo>
                  <a:pt x="5456764" y="0"/>
                  <a:pt x="3920673" y="1536091"/>
                  <a:pt x="3920673" y="3430955"/>
                </a:cubicBezTo>
                <a:cubicBezTo>
                  <a:pt x="3920673" y="5266604"/>
                  <a:pt x="5362258" y="6765554"/>
                  <a:pt x="7175072" y="6857446"/>
                </a:cubicBezTo>
                <a:lnTo>
                  <a:pt x="7196984" y="6858000"/>
                </a:lnTo>
                <a:lnTo>
                  <a:pt x="2438400" y="6858000"/>
                </a:lnTo>
                <a:lnTo>
                  <a:pt x="1482273"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66989A7B-378A-4C5A-83D3-92770B761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56350" y="0"/>
            <a:ext cx="7351628" cy="6858000"/>
          </a:xfrm>
          <a:custGeom>
            <a:avLst/>
            <a:gdLst>
              <a:gd name="connsiteX0" fmla="*/ 0 w 7351628"/>
              <a:gd name="connsiteY0" fmla="*/ 0 h 6858000"/>
              <a:gd name="connsiteX1" fmla="*/ 1482273 w 7351628"/>
              <a:gd name="connsiteY1" fmla="*/ 0 h 6858000"/>
              <a:gd name="connsiteX2" fmla="*/ 2438400 w 7351628"/>
              <a:gd name="connsiteY2" fmla="*/ 0 h 6858000"/>
              <a:gd name="connsiteX3" fmla="*/ 7351628 w 7351628"/>
              <a:gd name="connsiteY3" fmla="*/ 0 h 6858000"/>
              <a:gd name="connsiteX4" fmla="*/ 3920673 w 7351628"/>
              <a:gd name="connsiteY4" fmla="*/ 3430955 h 6858000"/>
              <a:gd name="connsiteX5" fmla="*/ 7175072 w 7351628"/>
              <a:gd name="connsiteY5" fmla="*/ 6857446 h 6858000"/>
              <a:gd name="connsiteX6" fmla="*/ 7196984 w 7351628"/>
              <a:gd name="connsiteY6" fmla="*/ 6858000 h 6858000"/>
              <a:gd name="connsiteX7" fmla="*/ 2438400 w 7351628"/>
              <a:gd name="connsiteY7" fmla="*/ 6858000 h 6858000"/>
              <a:gd name="connsiteX8" fmla="*/ 1482273 w 7351628"/>
              <a:gd name="connsiteY8" fmla="*/ 6858000 h 6858000"/>
              <a:gd name="connsiteX9" fmla="*/ 0 w 7351628"/>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51628" h="6858000">
                <a:moveTo>
                  <a:pt x="0" y="0"/>
                </a:moveTo>
                <a:lnTo>
                  <a:pt x="1482273" y="0"/>
                </a:lnTo>
                <a:lnTo>
                  <a:pt x="2438400" y="0"/>
                </a:lnTo>
                <a:lnTo>
                  <a:pt x="7351628" y="0"/>
                </a:lnTo>
                <a:cubicBezTo>
                  <a:pt x="5456764" y="0"/>
                  <a:pt x="3920673" y="1536091"/>
                  <a:pt x="3920673" y="3430955"/>
                </a:cubicBezTo>
                <a:cubicBezTo>
                  <a:pt x="3920673" y="5266604"/>
                  <a:pt x="5362258" y="6765554"/>
                  <a:pt x="7175072" y="6857446"/>
                </a:cubicBezTo>
                <a:lnTo>
                  <a:pt x="7196984" y="6858000"/>
                </a:lnTo>
                <a:lnTo>
                  <a:pt x="2438400" y="6858000"/>
                </a:lnTo>
                <a:lnTo>
                  <a:pt x="1482273" y="6858000"/>
                </a:lnTo>
                <a:lnTo>
                  <a:pt x="0" y="6858000"/>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E8A8F63-D016-66C1-9B87-42D322A5123A}"/>
              </a:ext>
            </a:extLst>
          </p:cNvPr>
          <p:cNvSpPr>
            <a:spLocks noGrp="1"/>
          </p:cNvSpPr>
          <p:nvPr>
            <p:ph type="title"/>
          </p:nvPr>
        </p:nvSpPr>
        <p:spPr>
          <a:xfrm>
            <a:off x="348102" y="685800"/>
            <a:ext cx="2984390" cy="5486400"/>
          </a:xfrm>
        </p:spPr>
        <p:txBody>
          <a:bodyPr anchor="ctr">
            <a:normAutofit/>
          </a:bodyPr>
          <a:lstStyle/>
          <a:p>
            <a:r>
              <a:rPr kumimoji="0" lang="en-US" sz="6600" b="0" i="1" u="none" strike="noStrike" kern="1200" cap="none" spc="0" normalizeH="0" baseline="0" noProof="0" dirty="0">
                <a:ln>
                  <a:noFill/>
                </a:ln>
                <a:solidFill>
                  <a:srgbClr val="FFFFFF"/>
                </a:solidFill>
                <a:effectLst/>
                <a:uLnTx/>
                <a:uFillTx/>
                <a:latin typeface="Amasis MT Pro Black" panose="02040A04050005020304" pitchFamily="18" charset="0"/>
              </a:rPr>
              <a:t>Next Steps</a:t>
            </a:r>
            <a:endParaRPr lang="en-US" sz="6600" dirty="0">
              <a:solidFill>
                <a:srgbClr val="FFFFFF"/>
              </a:solidFill>
              <a:latin typeface="Amasis MT Pro Black" panose="02040A04050005020304" pitchFamily="18" charset="0"/>
            </a:endParaRPr>
          </a:p>
        </p:txBody>
      </p:sp>
      <p:sp useBgFill="1">
        <p:nvSpPr>
          <p:cNvPr id="17" name="Freeform: Shape 16">
            <a:extLst>
              <a:ext uri="{FF2B5EF4-FFF2-40B4-BE49-F238E27FC236}">
                <a16:creationId xmlns:a16="http://schemas.microsoft.com/office/drawing/2014/main" id="{D493E550-6182-46EC-9D62-577FCFBA60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898035" y="-3910"/>
            <a:ext cx="5963231" cy="6861910"/>
          </a:xfrm>
          <a:custGeom>
            <a:avLst/>
            <a:gdLst>
              <a:gd name="connsiteX0" fmla="*/ 2532276 w 5963231"/>
              <a:gd name="connsiteY0" fmla="*/ 6861910 h 6861910"/>
              <a:gd name="connsiteX1" fmla="*/ 2377645 w 5963231"/>
              <a:gd name="connsiteY1" fmla="*/ 6858000 h 6861910"/>
              <a:gd name="connsiteX2" fmla="*/ 0 w 5963231"/>
              <a:gd name="connsiteY2" fmla="*/ 6858000 h 6861910"/>
              <a:gd name="connsiteX3" fmla="*/ 0 w 5963231"/>
              <a:gd name="connsiteY3" fmla="*/ 0 h 6861910"/>
              <a:gd name="connsiteX4" fmla="*/ 2532276 w 5963231"/>
              <a:gd name="connsiteY4" fmla="*/ 0 h 6861910"/>
              <a:gd name="connsiteX5" fmla="*/ 2547568 w 5963231"/>
              <a:gd name="connsiteY5" fmla="*/ 0 h 6861910"/>
              <a:gd name="connsiteX6" fmla="*/ 2547568 w 5963231"/>
              <a:gd name="connsiteY6" fmla="*/ 387 h 6861910"/>
              <a:gd name="connsiteX7" fmla="*/ 2708832 w 5963231"/>
              <a:gd name="connsiteY7" fmla="*/ 4464 h 6861910"/>
              <a:gd name="connsiteX8" fmla="*/ 5963231 w 5963231"/>
              <a:gd name="connsiteY8" fmla="*/ 3430955 h 6861910"/>
              <a:gd name="connsiteX9" fmla="*/ 2532276 w 5963231"/>
              <a:gd name="connsiteY9" fmla="*/ 6861910 h 686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63231" h="6861910">
                <a:moveTo>
                  <a:pt x="2532276" y="6861910"/>
                </a:moveTo>
                <a:lnTo>
                  <a:pt x="2377645" y="6858000"/>
                </a:lnTo>
                <a:lnTo>
                  <a:pt x="0" y="6858000"/>
                </a:lnTo>
                <a:lnTo>
                  <a:pt x="0" y="0"/>
                </a:lnTo>
                <a:lnTo>
                  <a:pt x="2532276" y="0"/>
                </a:lnTo>
                <a:lnTo>
                  <a:pt x="2547568" y="0"/>
                </a:lnTo>
                <a:lnTo>
                  <a:pt x="2547568" y="387"/>
                </a:lnTo>
                <a:lnTo>
                  <a:pt x="2708832" y="4464"/>
                </a:lnTo>
                <a:cubicBezTo>
                  <a:pt x="4521646" y="96356"/>
                  <a:pt x="5963231" y="1595306"/>
                  <a:pt x="5963231" y="3430955"/>
                </a:cubicBezTo>
                <a:cubicBezTo>
                  <a:pt x="5963231" y="5325819"/>
                  <a:pt x="4427140" y="6861910"/>
                  <a:pt x="2532276" y="6861910"/>
                </a:cubicBezTo>
                <a:close/>
              </a:path>
            </a:pathLst>
          </a:custGeom>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Date Placeholder 3">
            <a:extLst>
              <a:ext uri="{FF2B5EF4-FFF2-40B4-BE49-F238E27FC236}">
                <a16:creationId xmlns:a16="http://schemas.microsoft.com/office/drawing/2014/main" id="{FA7A5E2B-B158-5A06-7F83-4C14CECE913A}"/>
              </a:ext>
            </a:extLst>
          </p:cNvPr>
          <p:cNvSpPr>
            <a:spLocks noGrp="1"/>
          </p:cNvSpPr>
          <p:nvPr>
            <p:ph type="dt" sz="half" idx="10"/>
          </p:nvPr>
        </p:nvSpPr>
        <p:spPr>
          <a:xfrm>
            <a:off x="9323285" y="6434524"/>
            <a:ext cx="2067867" cy="365125"/>
          </a:xfrm>
        </p:spPr>
        <p:txBody>
          <a:bodyPr>
            <a:normAutofit/>
          </a:bodyPr>
          <a:lstStyle/>
          <a:p>
            <a:pPr>
              <a:spcAft>
                <a:spcPts val="600"/>
              </a:spcAft>
            </a:pPr>
            <a:fld id="{8B149F05-9281-42ED-A0BF-B44B3A961291}" type="datetime1">
              <a:rPr lang="en-US">
                <a:solidFill>
                  <a:schemeClr val="accent2"/>
                </a:solidFill>
              </a:rPr>
              <a:pPr>
                <a:spcAft>
                  <a:spcPts val="600"/>
                </a:spcAft>
              </a:pPr>
              <a:t>10/4/2024</a:t>
            </a:fld>
            <a:endParaRPr lang="en-US">
              <a:solidFill>
                <a:schemeClr val="accent2"/>
              </a:solidFill>
            </a:endParaRPr>
          </a:p>
        </p:txBody>
      </p:sp>
      <p:sp>
        <p:nvSpPr>
          <p:cNvPr id="5" name="Slide Number Placeholder 4">
            <a:extLst>
              <a:ext uri="{FF2B5EF4-FFF2-40B4-BE49-F238E27FC236}">
                <a16:creationId xmlns:a16="http://schemas.microsoft.com/office/drawing/2014/main" id="{3A5C2BA4-0CF5-74C1-024E-558FB484DAF5}"/>
              </a:ext>
            </a:extLst>
          </p:cNvPr>
          <p:cNvSpPr>
            <a:spLocks noGrp="1"/>
          </p:cNvSpPr>
          <p:nvPr>
            <p:ph type="sldNum" sz="quarter" idx="12"/>
          </p:nvPr>
        </p:nvSpPr>
        <p:spPr>
          <a:xfrm>
            <a:off x="11391152" y="6434524"/>
            <a:ext cx="693261" cy="365125"/>
          </a:xfrm>
        </p:spPr>
        <p:txBody>
          <a:bodyPr>
            <a:normAutofit/>
          </a:bodyPr>
          <a:lstStyle/>
          <a:p>
            <a:pPr>
              <a:lnSpc>
                <a:spcPct val="90000"/>
              </a:lnSpc>
              <a:spcAft>
                <a:spcPts val="600"/>
              </a:spcAft>
            </a:pPr>
            <a:fld id="{37D13243-A983-447D-B4B4-82366765C8AA}" type="slidenum">
              <a:rPr lang="en-US" sz="1900">
                <a:solidFill>
                  <a:schemeClr val="accent2"/>
                </a:solidFill>
              </a:rPr>
              <a:pPr>
                <a:lnSpc>
                  <a:spcPct val="90000"/>
                </a:lnSpc>
                <a:spcAft>
                  <a:spcPts val="600"/>
                </a:spcAft>
              </a:pPr>
              <a:t>28</a:t>
            </a:fld>
            <a:endParaRPr lang="en-US" sz="1900">
              <a:solidFill>
                <a:schemeClr val="accent2"/>
              </a:solidFill>
            </a:endParaRPr>
          </a:p>
        </p:txBody>
      </p:sp>
      <p:graphicFrame>
        <p:nvGraphicFramePr>
          <p:cNvPr id="7" name="Content Placeholder 2">
            <a:extLst>
              <a:ext uri="{FF2B5EF4-FFF2-40B4-BE49-F238E27FC236}">
                <a16:creationId xmlns:a16="http://schemas.microsoft.com/office/drawing/2014/main" id="{452AEDB6-8AA2-BABD-150A-E9A1AA05EA97}"/>
              </a:ext>
            </a:extLst>
          </p:cNvPr>
          <p:cNvGraphicFramePr>
            <a:graphicFrameLocks noGrp="1"/>
          </p:cNvGraphicFramePr>
          <p:nvPr>
            <p:ph idx="1"/>
            <p:extLst>
              <p:ext uri="{D42A27DB-BD31-4B8C-83A1-F6EECF244321}">
                <p14:modId xmlns:p14="http://schemas.microsoft.com/office/powerpoint/2010/main" val="2696150984"/>
              </p:ext>
            </p:extLst>
          </p:nvPr>
        </p:nvGraphicFramePr>
        <p:xfrm>
          <a:off x="5528362" y="685800"/>
          <a:ext cx="6400401" cy="53889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2655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8C7E3F-1A39-135E-A0EA-9FC7F0FB6302}"/>
              </a:ext>
            </a:extLst>
          </p:cNvPr>
          <p:cNvSpPr>
            <a:spLocks noGrp="1"/>
          </p:cNvSpPr>
          <p:nvPr>
            <p:ph idx="1"/>
          </p:nvPr>
        </p:nvSpPr>
        <p:spPr/>
        <p:txBody>
          <a:bodyPr>
            <a:normAutofit fontScale="85000" lnSpcReduction="10000"/>
          </a:bodyPr>
          <a:lstStyle/>
          <a:p>
            <a:pPr>
              <a:buClrTx/>
            </a:pPr>
            <a:r>
              <a:rPr lang="en-US" sz="2800" dirty="0">
                <a:solidFill>
                  <a:schemeClr val="tx1"/>
                </a:solidFill>
                <a:effectLst/>
                <a:latin typeface="Amasis MT Pro" panose="02040504050005020304" pitchFamily="18" charset="0"/>
                <a:ea typeface="Times New Roman" panose="02020603050405020304" pitchFamily="18" charset="0"/>
              </a:rPr>
              <a:t>Staff ratio waiver requests will be granted for a maximum of 90 days. </a:t>
            </a:r>
          </a:p>
          <a:p>
            <a:pPr>
              <a:buClrTx/>
            </a:pPr>
            <a:endParaRPr lang="en-US" dirty="0">
              <a:solidFill>
                <a:schemeClr val="tx1"/>
              </a:solidFill>
              <a:latin typeface="Amasis MT Pro" panose="02040504050005020304" pitchFamily="18" charset="0"/>
              <a:cs typeface="Arial" panose="020B0604020202020204" pitchFamily="34" charset="0"/>
            </a:endParaRPr>
          </a:p>
          <a:p>
            <a:pPr>
              <a:buClrTx/>
            </a:pPr>
            <a:r>
              <a:rPr lang="en-US" sz="2800" dirty="0">
                <a:solidFill>
                  <a:schemeClr val="tx1"/>
                </a:solidFill>
                <a:effectLst/>
                <a:latin typeface="Amasis MT Pro" panose="02040504050005020304" pitchFamily="18" charset="0"/>
                <a:ea typeface="Times New Roman" panose="02020603050405020304" pitchFamily="18" charset="0"/>
              </a:rPr>
              <a:t>Waivers may be renewed for an additional 90 days (total 180 days) with sufficient evidence that there has been improvement or that measures have failed and other avenues for resolving staffing issues have been/are being implemented/proposed.</a:t>
            </a:r>
          </a:p>
          <a:p>
            <a:pPr>
              <a:buClrTx/>
            </a:pPr>
            <a:endParaRPr lang="en-US" dirty="0">
              <a:solidFill>
                <a:schemeClr val="tx1"/>
              </a:solidFill>
              <a:latin typeface="Amasis MT Pro" panose="02040504050005020304" pitchFamily="18" charset="0"/>
              <a:cs typeface="Arial" panose="020B0604020202020204" pitchFamily="34" charset="0"/>
            </a:endParaRPr>
          </a:p>
          <a:p>
            <a:pPr>
              <a:spcBef>
                <a:spcPts val="0"/>
              </a:spcBef>
              <a:buClrTx/>
            </a:pPr>
            <a:r>
              <a:rPr lang="en-US" sz="2800" dirty="0">
                <a:solidFill>
                  <a:schemeClr val="tx1"/>
                </a:solidFill>
                <a:effectLst/>
                <a:latin typeface="Amasis MT Pro" panose="02040504050005020304" pitchFamily="18" charset="0"/>
                <a:ea typeface="Times New Roman" panose="02020603050405020304" pitchFamily="18" charset="0"/>
              </a:rPr>
              <a:t>The waiver will be terminated immediately if it is discovered that the facility failed to comply with the term(s) of the waiver.</a:t>
            </a:r>
            <a:endParaRPr lang="en-US" sz="2400" dirty="0">
              <a:solidFill>
                <a:schemeClr val="tx1"/>
              </a:solidFill>
              <a:effectLst/>
              <a:latin typeface="Amasis MT Pro" panose="02040504050005020304" pitchFamily="18" charset="0"/>
              <a:ea typeface="Times New Roman" panose="02020603050405020304" pitchFamily="18" charset="0"/>
            </a:endParaRPr>
          </a:p>
          <a:p>
            <a:endParaRPr lang="en-US"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AD1831EB-AFE4-D888-E887-EA9395D4DC73}"/>
              </a:ext>
            </a:extLst>
          </p:cNvPr>
          <p:cNvSpPr>
            <a:spLocks noGrp="1"/>
          </p:cNvSpPr>
          <p:nvPr>
            <p:ph type="dt" sz="half" idx="10"/>
          </p:nvPr>
        </p:nvSpPr>
        <p:spPr/>
        <p:txBody>
          <a:bodyPr/>
          <a:lstStyle/>
          <a:p>
            <a:fld id="{741C97F3-0BE3-42B8-8FEC-897FFC3BDBB7}" type="datetime1">
              <a:rPr lang="en-US" smtClean="0"/>
              <a:t>10/4/2024</a:t>
            </a:fld>
            <a:endParaRPr lang="en-US"/>
          </a:p>
        </p:txBody>
      </p:sp>
      <p:sp>
        <p:nvSpPr>
          <p:cNvPr id="5" name="Slide Number Placeholder 4">
            <a:extLst>
              <a:ext uri="{FF2B5EF4-FFF2-40B4-BE49-F238E27FC236}">
                <a16:creationId xmlns:a16="http://schemas.microsoft.com/office/drawing/2014/main" id="{1F62461B-A0EF-51B4-966D-19E0891297CB}"/>
              </a:ext>
            </a:extLst>
          </p:cNvPr>
          <p:cNvSpPr>
            <a:spLocks noGrp="1"/>
          </p:cNvSpPr>
          <p:nvPr>
            <p:ph type="sldNum" sz="quarter" idx="12"/>
          </p:nvPr>
        </p:nvSpPr>
        <p:spPr/>
        <p:txBody>
          <a:bodyPr/>
          <a:lstStyle/>
          <a:p>
            <a:fld id="{37D13243-A983-447D-B4B4-82366765C8AA}" type="slidenum">
              <a:rPr lang="en-US" sz="2000" smtClean="0"/>
              <a:t>29</a:t>
            </a:fld>
            <a:endParaRPr lang="en-US" sz="2000" dirty="0"/>
          </a:p>
        </p:txBody>
      </p:sp>
      <p:sp>
        <p:nvSpPr>
          <p:cNvPr id="8" name="Title 1">
            <a:extLst>
              <a:ext uri="{FF2B5EF4-FFF2-40B4-BE49-F238E27FC236}">
                <a16:creationId xmlns:a16="http://schemas.microsoft.com/office/drawing/2014/main" id="{320724D5-0BCC-5573-8FBA-391848A14FEA}"/>
              </a:ext>
            </a:extLst>
          </p:cNvPr>
          <p:cNvSpPr>
            <a:spLocks noGrp="1"/>
          </p:cNvSpPr>
          <p:nvPr>
            <p:ph type="title"/>
          </p:nvPr>
        </p:nvSpPr>
        <p:spPr>
          <a:xfrm>
            <a:off x="627905" y="413894"/>
            <a:ext cx="10936190" cy="1204398"/>
          </a:xfrm>
        </p:spPr>
        <p:txBody>
          <a:bodyPr>
            <a:normAutofit/>
          </a:bodyPr>
          <a:lstStyle/>
          <a:p>
            <a:pPr algn="ctr"/>
            <a:r>
              <a:rPr lang="en-US" sz="2800" b="1" dirty="0">
                <a:solidFill>
                  <a:schemeClr val="tx1"/>
                </a:solidFill>
                <a:latin typeface="Amasis MT Pro" panose="02040504050005020304" pitchFamily="18" charset="0"/>
                <a:ea typeface="Times New Roman" panose="02020603050405020304" pitchFamily="18" charset="0"/>
              </a:rPr>
              <a:t>EAGLES LAW STAFFING RATIO WAIVER APPLICATION INSTRUCTIONS</a:t>
            </a:r>
            <a:endParaRPr lang="en-US" b="1" dirty="0">
              <a:solidFill>
                <a:schemeClr val="tx1"/>
              </a:solidFill>
              <a:latin typeface="Amasis MT Pro" panose="02040504050005020304" pitchFamily="18" charset="0"/>
            </a:endParaRPr>
          </a:p>
        </p:txBody>
      </p:sp>
    </p:spTree>
    <p:extLst>
      <p:ext uri="{BB962C8B-B14F-4D97-AF65-F5344CB8AC3E}">
        <p14:creationId xmlns:p14="http://schemas.microsoft.com/office/powerpoint/2010/main" val="3100851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354E4A1-6024-4D18-89EA-EB7EF53D3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EFA0B0F3-4BE3-414F-BF92-563F722B1F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56" y="0"/>
            <a:ext cx="12186844" cy="2128964"/>
          </a:xfrm>
          <a:custGeom>
            <a:avLst/>
            <a:gdLst>
              <a:gd name="connsiteX0" fmla="*/ 0 w 12186844"/>
              <a:gd name="connsiteY0" fmla="*/ 0 h 2128964"/>
              <a:gd name="connsiteX1" fmla="*/ 12186844 w 12186844"/>
              <a:gd name="connsiteY1" fmla="*/ 0 h 2128964"/>
              <a:gd name="connsiteX2" fmla="*/ 12186844 w 12186844"/>
              <a:gd name="connsiteY2" fmla="*/ 2128964 h 2128964"/>
              <a:gd name="connsiteX3" fmla="*/ 2247277 w 12186844"/>
              <a:gd name="connsiteY3" fmla="*/ 2128964 h 2128964"/>
              <a:gd name="connsiteX4" fmla="*/ 2326545 w 12186844"/>
              <a:gd name="connsiteY4" fmla="*/ 2125211 h 2128964"/>
              <a:gd name="connsiteX5" fmla="*/ 2191729 w 12186844"/>
              <a:gd name="connsiteY5" fmla="*/ 2118828 h 2128964"/>
              <a:gd name="connsiteX6" fmla="*/ 66975 w 12186844"/>
              <a:gd name="connsiteY6" fmla="*/ 349781 h 2128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6844" h="2128964">
                <a:moveTo>
                  <a:pt x="0" y="0"/>
                </a:moveTo>
                <a:lnTo>
                  <a:pt x="12186844" y="0"/>
                </a:lnTo>
                <a:lnTo>
                  <a:pt x="12186844" y="2128964"/>
                </a:lnTo>
                <a:lnTo>
                  <a:pt x="2247277" y="2128964"/>
                </a:lnTo>
                <a:lnTo>
                  <a:pt x="2326545" y="2125211"/>
                </a:lnTo>
                <a:lnTo>
                  <a:pt x="2191729" y="2118828"/>
                </a:lnTo>
                <a:cubicBezTo>
                  <a:pt x="1174891" y="2022044"/>
                  <a:pt x="338983" y="1304706"/>
                  <a:pt x="66975" y="349781"/>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3B544EC4-1768-4207-B2BF-E806799528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3672" y="0"/>
            <a:ext cx="2353172" cy="2431959"/>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1A9097A-BBAC-AE15-B95B-7364EDFA54FB}"/>
              </a:ext>
            </a:extLst>
          </p:cNvPr>
          <p:cNvSpPr>
            <a:spLocks noGrp="1"/>
          </p:cNvSpPr>
          <p:nvPr>
            <p:ph type="title"/>
          </p:nvPr>
        </p:nvSpPr>
        <p:spPr>
          <a:xfrm>
            <a:off x="914400" y="484497"/>
            <a:ext cx="9753600" cy="1239528"/>
          </a:xfrm>
        </p:spPr>
        <p:txBody>
          <a:bodyPr>
            <a:normAutofit/>
          </a:bodyPr>
          <a:lstStyle/>
          <a:p>
            <a:pPr>
              <a:lnSpc>
                <a:spcPct val="90000"/>
              </a:lnSpc>
            </a:pPr>
            <a:r>
              <a:rPr lang="en-US" b="0" i="1" dirty="0">
                <a:solidFill>
                  <a:srgbClr val="FFFFFF"/>
                </a:solidFill>
                <a:effectLst/>
                <a:latin typeface="Amasis MT Pro Black" panose="02040A04050005020304" pitchFamily="18" charset="0"/>
              </a:rPr>
              <a:t>Delaware Nursing Home Residents Quality Assurance Commission</a:t>
            </a:r>
            <a:endParaRPr lang="en-US" dirty="0">
              <a:solidFill>
                <a:srgbClr val="FFFFFF"/>
              </a:solidFill>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FAB88154-E7E1-143E-31CF-016093C17B8B}"/>
              </a:ext>
            </a:extLst>
          </p:cNvPr>
          <p:cNvSpPr>
            <a:spLocks noGrp="1"/>
          </p:cNvSpPr>
          <p:nvPr>
            <p:ph idx="1"/>
          </p:nvPr>
        </p:nvSpPr>
        <p:spPr>
          <a:xfrm>
            <a:off x="914401" y="2790825"/>
            <a:ext cx="10134600" cy="3386137"/>
          </a:xfrm>
        </p:spPr>
        <p:txBody>
          <a:bodyPr>
            <a:normAutofit/>
          </a:bodyPr>
          <a:lstStyle/>
          <a:p>
            <a:pPr marL="0" indent="0" algn="ctr">
              <a:buNone/>
            </a:pPr>
            <a:r>
              <a:rPr lang="en-US" sz="2800" b="1" dirty="0">
                <a:latin typeface="Amasis MT Pro" panose="02040504050005020304" pitchFamily="18" charset="0"/>
              </a:rPr>
              <a:t>History of Eagles Law</a:t>
            </a:r>
          </a:p>
          <a:p>
            <a:pPr marL="0" indent="0">
              <a:buNone/>
            </a:pPr>
            <a:endParaRPr lang="en-US" dirty="0">
              <a:latin typeface="Amasis MT Pro" panose="02040504050005020304" pitchFamily="18" charset="0"/>
            </a:endParaRPr>
          </a:p>
          <a:p>
            <a:pPr marL="0" indent="0" algn="ctr">
              <a:buNone/>
            </a:pPr>
            <a:r>
              <a:rPr lang="en-US" dirty="0">
                <a:latin typeface="Amasis MT Pro" panose="02040504050005020304" pitchFamily="18" charset="0"/>
              </a:rPr>
              <a:t>The DNHRQAC was created in 1999 as part of a long-term care legislative package introduced by former Senator Robert Marshall and subsequently signed into law by the Governor.   As part of this legislative package, the Division of Healthcare Quality (DHCQ), formerly known as the Division of Long-Term Care Residents Protection, was also created.  </a:t>
            </a:r>
          </a:p>
        </p:txBody>
      </p:sp>
      <p:sp>
        <p:nvSpPr>
          <p:cNvPr id="4" name="Date Placeholder 3">
            <a:extLst>
              <a:ext uri="{FF2B5EF4-FFF2-40B4-BE49-F238E27FC236}">
                <a16:creationId xmlns:a16="http://schemas.microsoft.com/office/drawing/2014/main" id="{B8A5DFFC-9307-E14E-9372-8912A234BF98}"/>
              </a:ext>
            </a:extLst>
          </p:cNvPr>
          <p:cNvSpPr>
            <a:spLocks noGrp="1"/>
          </p:cNvSpPr>
          <p:nvPr>
            <p:ph type="dt" sz="half" idx="10"/>
          </p:nvPr>
        </p:nvSpPr>
        <p:spPr>
          <a:xfrm>
            <a:off x="9323285" y="6434524"/>
            <a:ext cx="2067867" cy="365125"/>
          </a:xfrm>
        </p:spPr>
        <p:txBody>
          <a:bodyPr>
            <a:normAutofit/>
          </a:bodyPr>
          <a:lstStyle/>
          <a:p>
            <a:pPr>
              <a:spcAft>
                <a:spcPts val="600"/>
              </a:spcAft>
            </a:pPr>
            <a:fld id="{3AAF5379-DA49-4CE3-BD80-230279CC65A7}" type="datetime1">
              <a:rPr lang="en-US">
                <a:solidFill>
                  <a:schemeClr val="accent2"/>
                </a:solidFill>
              </a:rPr>
              <a:pPr>
                <a:spcAft>
                  <a:spcPts val="600"/>
                </a:spcAft>
              </a:pPr>
              <a:t>10/4/2024</a:t>
            </a:fld>
            <a:endParaRPr lang="en-US">
              <a:solidFill>
                <a:schemeClr val="accent2"/>
              </a:solidFill>
            </a:endParaRPr>
          </a:p>
        </p:txBody>
      </p:sp>
      <p:sp>
        <p:nvSpPr>
          <p:cNvPr id="5" name="Slide Number Placeholder 4">
            <a:extLst>
              <a:ext uri="{FF2B5EF4-FFF2-40B4-BE49-F238E27FC236}">
                <a16:creationId xmlns:a16="http://schemas.microsoft.com/office/drawing/2014/main" id="{E820C8E2-E34C-F159-7470-07943946C3AE}"/>
              </a:ext>
            </a:extLst>
          </p:cNvPr>
          <p:cNvSpPr>
            <a:spLocks noGrp="1"/>
          </p:cNvSpPr>
          <p:nvPr>
            <p:ph type="sldNum" sz="quarter" idx="12"/>
          </p:nvPr>
        </p:nvSpPr>
        <p:spPr>
          <a:xfrm>
            <a:off x="11391152" y="6434524"/>
            <a:ext cx="693261" cy="365125"/>
          </a:xfrm>
        </p:spPr>
        <p:txBody>
          <a:bodyPr>
            <a:normAutofit/>
          </a:bodyPr>
          <a:lstStyle/>
          <a:p>
            <a:pPr>
              <a:lnSpc>
                <a:spcPct val="90000"/>
              </a:lnSpc>
              <a:spcAft>
                <a:spcPts val="600"/>
              </a:spcAft>
            </a:pPr>
            <a:fld id="{37D13243-A983-447D-B4B4-82366765C8AA}" type="slidenum">
              <a:rPr lang="en-US" sz="1900">
                <a:solidFill>
                  <a:schemeClr val="accent2"/>
                </a:solidFill>
              </a:rPr>
              <a:pPr>
                <a:lnSpc>
                  <a:spcPct val="90000"/>
                </a:lnSpc>
                <a:spcAft>
                  <a:spcPts val="600"/>
                </a:spcAft>
              </a:pPr>
              <a:t>3</a:t>
            </a:fld>
            <a:endParaRPr lang="en-US" sz="1900">
              <a:solidFill>
                <a:schemeClr val="accent2"/>
              </a:solidFill>
            </a:endParaRPr>
          </a:p>
        </p:txBody>
      </p:sp>
    </p:spTree>
    <p:extLst>
      <p:ext uri="{BB962C8B-B14F-4D97-AF65-F5344CB8AC3E}">
        <p14:creationId xmlns:p14="http://schemas.microsoft.com/office/powerpoint/2010/main" val="38059188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D53E003-55F6-1039-E05F-EDFF869D1F0E}"/>
              </a:ext>
            </a:extLst>
          </p:cNvPr>
          <p:cNvSpPr>
            <a:spLocks noGrp="1"/>
          </p:cNvSpPr>
          <p:nvPr>
            <p:ph type="sldNum" sz="quarter" idx="4"/>
          </p:nvPr>
        </p:nvSpPr>
        <p:spPr/>
        <p:txBody>
          <a:bodyPr/>
          <a:lstStyle/>
          <a:p>
            <a:fld id="{37D13243-A983-447D-B4B4-82366765C8AA}" type="slidenum">
              <a:rPr lang="en-US" sz="2000" smtClean="0"/>
              <a:t>30</a:t>
            </a:fld>
            <a:endParaRPr lang="en-US" sz="2000" dirty="0"/>
          </a:p>
        </p:txBody>
      </p:sp>
      <p:sp>
        <p:nvSpPr>
          <p:cNvPr id="3" name="Content Placeholder 2">
            <a:extLst>
              <a:ext uri="{FF2B5EF4-FFF2-40B4-BE49-F238E27FC236}">
                <a16:creationId xmlns:a16="http://schemas.microsoft.com/office/drawing/2014/main" id="{4658E70C-69E4-9F70-1A93-54D2C073644C}"/>
              </a:ext>
            </a:extLst>
          </p:cNvPr>
          <p:cNvSpPr>
            <a:spLocks noGrp="1"/>
          </p:cNvSpPr>
          <p:nvPr>
            <p:ph idx="4294967295"/>
          </p:nvPr>
        </p:nvSpPr>
        <p:spPr>
          <a:xfrm>
            <a:off x="1138236" y="1679568"/>
            <a:ext cx="9915525" cy="3414672"/>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lnSpc>
                <a:spcPct val="100000"/>
              </a:lnSpc>
              <a:buNone/>
            </a:pPr>
            <a:r>
              <a:rPr lang="en-US" sz="5400" dirty="0">
                <a:solidFill>
                  <a:schemeClr val="bg2"/>
                </a:solidFill>
                <a:latin typeface="Amasis MT Pro Black" panose="02040A04050005020304" pitchFamily="18" charset="0"/>
                <a:cs typeface="Arial" panose="020B0604020202020204" pitchFamily="34" charset="0"/>
              </a:rPr>
              <a:t>Important </a:t>
            </a:r>
          </a:p>
          <a:p>
            <a:pPr marL="0" indent="0" algn="ctr">
              <a:lnSpc>
                <a:spcPct val="100000"/>
              </a:lnSpc>
              <a:buNone/>
            </a:pPr>
            <a:r>
              <a:rPr lang="en-US" sz="5400" dirty="0">
                <a:solidFill>
                  <a:schemeClr val="bg2"/>
                </a:solidFill>
                <a:latin typeface="Amasis MT Pro Black" panose="02040A04050005020304" pitchFamily="18" charset="0"/>
                <a:cs typeface="Arial" panose="020B0604020202020204" pitchFamily="34" charset="0"/>
              </a:rPr>
              <a:t>Reminders</a:t>
            </a:r>
            <a:endParaRPr lang="en-US" sz="5400" dirty="0"/>
          </a:p>
          <a:p>
            <a:pPr marL="0" indent="0">
              <a:buNone/>
            </a:pPr>
            <a:endParaRPr lang="en-US" dirty="0"/>
          </a:p>
          <a:p>
            <a:pPr marL="0" indent="0">
              <a:buNone/>
            </a:pPr>
            <a:endParaRPr lang="en-US" dirty="0"/>
          </a:p>
          <a:p>
            <a:pPr marL="0" indent="0">
              <a:buNone/>
            </a:pPr>
            <a:endParaRPr lang="en-US" dirty="0"/>
          </a:p>
        </p:txBody>
      </p:sp>
      <p:sp>
        <p:nvSpPr>
          <p:cNvPr id="10" name="Title 1">
            <a:extLst>
              <a:ext uri="{FF2B5EF4-FFF2-40B4-BE49-F238E27FC236}">
                <a16:creationId xmlns:a16="http://schemas.microsoft.com/office/drawing/2014/main" id="{82867899-E1A0-4D40-6672-1AD68CA7C0F8}"/>
              </a:ext>
            </a:extLst>
          </p:cNvPr>
          <p:cNvSpPr>
            <a:spLocks noGrp="1"/>
          </p:cNvSpPr>
          <p:nvPr>
            <p:ph type="title"/>
          </p:nvPr>
        </p:nvSpPr>
        <p:spPr>
          <a:xfrm>
            <a:off x="1180216" y="1126744"/>
            <a:ext cx="9831566" cy="1105648"/>
          </a:xfrm>
        </p:spPr>
        <p:txBody>
          <a:bodyPr>
            <a:normAutofit fontScale="90000"/>
          </a:bodyPr>
          <a:lstStyle/>
          <a:p>
            <a:pPr>
              <a:lnSpc>
                <a:spcPct val="90000"/>
              </a:lnSpc>
            </a:pPr>
            <a: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t>Delaware Nursing Home Residents Quality Assurance Commission</a:t>
            </a:r>
            <a:b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br>
            <a:r>
              <a:rPr lang="en-US" sz="2800" b="1" dirty="0">
                <a:solidFill>
                  <a:schemeClr val="bg2"/>
                </a:solidFill>
                <a:latin typeface="Amasis MT Pro" panose="02040504050005020304" pitchFamily="18" charset="0"/>
                <a:ea typeface="Times New Roman" panose="02020603050405020304" pitchFamily="18" charset="0"/>
              </a:rPr>
              <a:t>EAGLES LAW STAFFING RATIO WAIVER APPLICATION INSTRUCTIONS</a:t>
            </a:r>
            <a:br>
              <a:rPr lang="en-US" sz="1200" b="1" dirty="0">
                <a:solidFill>
                  <a:schemeClr val="tx1"/>
                </a:solidFill>
                <a:latin typeface="Amasis MT Pro" panose="02040504050005020304" pitchFamily="18" charset="0"/>
              </a:rPr>
            </a:br>
            <a:endParaRPr lang="en-US" sz="2800" dirty="0">
              <a:solidFill>
                <a:srgbClr val="FFFFFF"/>
              </a:solidFill>
            </a:endParaRPr>
          </a:p>
        </p:txBody>
      </p:sp>
    </p:spTree>
    <p:extLst>
      <p:ext uri="{BB962C8B-B14F-4D97-AF65-F5344CB8AC3E}">
        <p14:creationId xmlns:p14="http://schemas.microsoft.com/office/powerpoint/2010/main" val="314088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AE74EBA-D2C0-48AE-BC45-68F2A5D40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B26DDCB-14E3-4156-835C-B9A6A4300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9C849A-CDC6-964D-052C-7E01824C40AE}"/>
              </a:ext>
            </a:extLst>
          </p:cNvPr>
          <p:cNvSpPr>
            <a:spLocks noGrp="1"/>
          </p:cNvSpPr>
          <p:nvPr>
            <p:ph type="title"/>
          </p:nvPr>
        </p:nvSpPr>
        <p:spPr>
          <a:xfrm>
            <a:off x="291922" y="653301"/>
            <a:ext cx="11290478" cy="1105648"/>
          </a:xfrm>
        </p:spPr>
        <p:txBody>
          <a:bodyPr>
            <a:normAutofit fontScale="90000"/>
          </a:bodyPr>
          <a:lstStyle/>
          <a:p>
            <a:pPr>
              <a:lnSpc>
                <a:spcPct val="90000"/>
              </a:lnSpc>
            </a:pPr>
            <a: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t>Delaware Nursing Home Residents Quality Assurance Commission</a:t>
            </a:r>
            <a:b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br>
            <a:r>
              <a:rPr lang="en-US" sz="2800" b="1" dirty="0">
                <a:solidFill>
                  <a:schemeClr val="bg2"/>
                </a:solidFill>
                <a:latin typeface="Amasis MT Pro" panose="02040504050005020304" pitchFamily="18" charset="0"/>
                <a:ea typeface="Times New Roman" panose="02020603050405020304" pitchFamily="18" charset="0"/>
              </a:rPr>
              <a:t>EAGLES LAW STAFFING RATIO WAIVER APPLICATION INSTRUCTIONS</a:t>
            </a:r>
            <a:br>
              <a:rPr lang="en-US" sz="1200" b="1" dirty="0">
                <a:solidFill>
                  <a:schemeClr val="tx1"/>
                </a:solidFill>
                <a:latin typeface="Amasis MT Pro" panose="02040504050005020304" pitchFamily="18" charset="0"/>
              </a:rPr>
            </a:br>
            <a:endParaRPr lang="en-US" sz="2800" dirty="0">
              <a:solidFill>
                <a:srgbClr val="FFFFFF"/>
              </a:solidFill>
            </a:endParaRPr>
          </a:p>
        </p:txBody>
      </p:sp>
      <p:sp>
        <p:nvSpPr>
          <p:cNvPr id="15" name="Freeform: Shape 14">
            <a:extLst>
              <a:ext uri="{FF2B5EF4-FFF2-40B4-BE49-F238E27FC236}">
                <a16:creationId xmlns:a16="http://schemas.microsoft.com/office/drawing/2014/main" id="{83299DC6-FC4C-47A5-B9DE-DD3011E19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9860295"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A455CAC4-59BE-4CCB-9569-D2A1AAA3A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9860295"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Date Placeholder 3">
            <a:extLst>
              <a:ext uri="{FF2B5EF4-FFF2-40B4-BE49-F238E27FC236}">
                <a16:creationId xmlns:a16="http://schemas.microsoft.com/office/drawing/2014/main" id="{603BBAC6-51F8-76F9-6B44-5007F2147C8E}"/>
              </a:ext>
            </a:extLst>
          </p:cNvPr>
          <p:cNvSpPr>
            <a:spLocks noGrp="1"/>
          </p:cNvSpPr>
          <p:nvPr>
            <p:ph type="dt" sz="half" idx="10"/>
          </p:nvPr>
        </p:nvSpPr>
        <p:spPr>
          <a:xfrm>
            <a:off x="9323285" y="6434524"/>
            <a:ext cx="2067867" cy="365125"/>
          </a:xfrm>
        </p:spPr>
        <p:txBody>
          <a:bodyPr>
            <a:normAutofit/>
          </a:bodyPr>
          <a:lstStyle/>
          <a:p>
            <a:pPr>
              <a:spcAft>
                <a:spcPts val="600"/>
              </a:spcAft>
            </a:pPr>
            <a:fld id="{A0847004-FCCA-4435-BF9C-9A2F63A62409}" type="datetime1">
              <a:rPr lang="en-US">
                <a:solidFill>
                  <a:schemeClr val="accent2"/>
                </a:solidFill>
              </a:rPr>
              <a:pPr>
                <a:spcAft>
                  <a:spcPts val="600"/>
                </a:spcAft>
              </a:pPr>
              <a:t>10/4/2024</a:t>
            </a:fld>
            <a:endParaRPr lang="en-US">
              <a:solidFill>
                <a:schemeClr val="accent2"/>
              </a:solidFill>
            </a:endParaRPr>
          </a:p>
        </p:txBody>
      </p:sp>
      <p:sp>
        <p:nvSpPr>
          <p:cNvPr id="5" name="Slide Number Placeholder 4">
            <a:extLst>
              <a:ext uri="{FF2B5EF4-FFF2-40B4-BE49-F238E27FC236}">
                <a16:creationId xmlns:a16="http://schemas.microsoft.com/office/drawing/2014/main" id="{75FE1657-EF97-7882-551E-385D1A7CD693}"/>
              </a:ext>
            </a:extLst>
          </p:cNvPr>
          <p:cNvSpPr>
            <a:spLocks noGrp="1"/>
          </p:cNvSpPr>
          <p:nvPr>
            <p:ph type="sldNum" sz="quarter" idx="12"/>
          </p:nvPr>
        </p:nvSpPr>
        <p:spPr>
          <a:xfrm>
            <a:off x="11391152" y="6434524"/>
            <a:ext cx="693261" cy="365125"/>
          </a:xfrm>
        </p:spPr>
        <p:txBody>
          <a:bodyPr>
            <a:normAutofit/>
          </a:bodyPr>
          <a:lstStyle/>
          <a:p>
            <a:pPr>
              <a:lnSpc>
                <a:spcPct val="90000"/>
              </a:lnSpc>
              <a:spcAft>
                <a:spcPts val="600"/>
              </a:spcAft>
            </a:pPr>
            <a:fld id="{37D13243-A983-447D-B4B4-82366765C8AA}" type="slidenum">
              <a:rPr lang="en-US" sz="1900">
                <a:solidFill>
                  <a:schemeClr val="accent2"/>
                </a:solidFill>
              </a:rPr>
              <a:pPr>
                <a:lnSpc>
                  <a:spcPct val="90000"/>
                </a:lnSpc>
                <a:spcAft>
                  <a:spcPts val="600"/>
                </a:spcAft>
              </a:pPr>
              <a:t>31</a:t>
            </a:fld>
            <a:endParaRPr lang="en-US" sz="1900">
              <a:solidFill>
                <a:schemeClr val="accent2"/>
              </a:solidFill>
            </a:endParaRPr>
          </a:p>
        </p:txBody>
      </p:sp>
      <p:graphicFrame>
        <p:nvGraphicFramePr>
          <p:cNvPr id="7" name="Content Placeholder 2">
            <a:extLst>
              <a:ext uri="{FF2B5EF4-FFF2-40B4-BE49-F238E27FC236}">
                <a16:creationId xmlns:a16="http://schemas.microsoft.com/office/drawing/2014/main" id="{A235D391-A99C-8831-E68B-5B54F58DABC7}"/>
              </a:ext>
            </a:extLst>
          </p:cNvPr>
          <p:cNvGraphicFramePr>
            <a:graphicFrameLocks noGrp="1"/>
          </p:cNvGraphicFramePr>
          <p:nvPr>
            <p:ph idx="1"/>
            <p:extLst>
              <p:ext uri="{D42A27DB-BD31-4B8C-83A1-F6EECF244321}">
                <p14:modId xmlns:p14="http://schemas.microsoft.com/office/powerpoint/2010/main" val="4137370665"/>
              </p:ext>
            </p:extLst>
          </p:nvPr>
        </p:nvGraphicFramePr>
        <p:xfrm>
          <a:off x="609600" y="2702257"/>
          <a:ext cx="10972800" cy="3474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52370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6AE74EBA-D2C0-48AE-BC45-68F2A5D40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B26DDCB-14E3-4156-835C-B9A6A4300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3299DC6-FC4C-47A5-B9DE-DD3011E19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9860295"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A455CAC4-59BE-4CCB-9569-D2A1AAA3A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9860295"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Date Placeholder 3">
            <a:extLst>
              <a:ext uri="{FF2B5EF4-FFF2-40B4-BE49-F238E27FC236}">
                <a16:creationId xmlns:a16="http://schemas.microsoft.com/office/drawing/2014/main" id="{49D8F046-5F59-62E6-B789-E854B3392B36}"/>
              </a:ext>
            </a:extLst>
          </p:cNvPr>
          <p:cNvSpPr>
            <a:spLocks noGrp="1"/>
          </p:cNvSpPr>
          <p:nvPr>
            <p:ph type="dt" sz="half" idx="10"/>
          </p:nvPr>
        </p:nvSpPr>
        <p:spPr>
          <a:xfrm>
            <a:off x="9323285" y="6434524"/>
            <a:ext cx="2067867" cy="365125"/>
          </a:xfrm>
        </p:spPr>
        <p:txBody>
          <a:bodyPr>
            <a:normAutofit/>
          </a:bodyPr>
          <a:lstStyle/>
          <a:p>
            <a:pPr>
              <a:spcAft>
                <a:spcPts val="600"/>
              </a:spcAft>
            </a:pPr>
            <a:fld id="{71C28EC9-8392-4E4F-AC82-5E3130FBBB24}" type="datetime1">
              <a:rPr lang="en-US">
                <a:solidFill>
                  <a:schemeClr val="accent2"/>
                </a:solidFill>
              </a:rPr>
              <a:pPr>
                <a:spcAft>
                  <a:spcPts val="600"/>
                </a:spcAft>
              </a:pPr>
              <a:t>10/4/2024</a:t>
            </a:fld>
            <a:endParaRPr lang="en-US">
              <a:solidFill>
                <a:schemeClr val="accent2"/>
              </a:solidFill>
            </a:endParaRPr>
          </a:p>
        </p:txBody>
      </p:sp>
      <p:sp>
        <p:nvSpPr>
          <p:cNvPr id="5" name="Slide Number Placeholder 4">
            <a:extLst>
              <a:ext uri="{FF2B5EF4-FFF2-40B4-BE49-F238E27FC236}">
                <a16:creationId xmlns:a16="http://schemas.microsoft.com/office/drawing/2014/main" id="{309A7D2D-FA1D-19E2-1A56-6C71D670493F}"/>
              </a:ext>
            </a:extLst>
          </p:cNvPr>
          <p:cNvSpPr>
            <a:spLocks noGrp="1"/>
          </p:cNvSpPr>
          <p:nvPr>
            <p:ph type="sldNum" sz="quarter" idx="12"/>
          </p:nvPr>
        </p:nvSpPr>
        <p:spPr>
          <a:xfrm>
            <a:off x="11391152" y="6434524"/>
            <a:ext cx="693261" cy="365125"/>
          </a:xfrm>
        </p:spPr>
        <p:txBody>
          <a:bodyPr>
            <a:normAutofit/>
          </a:bodyPr>
          <a:lstStyle/>
          <a:p>
            <a:pPr>
              <a:lnSpc>
                <a:spcPct val="90000"/>
              </a:lnSpc>
              <a:spcAft>
                <a:spcPts val="600"/>
              </a:spcAft>
            </a:pPr>
            <a:fld id="{37D13243-A983-447D-B4B4-82366765C8AA}" type="slidenum">
              <a:rPr lang="en-US" sz="1900">
                <a:solidFill>
                  <a:schemeClr val="accent2"/>
                </a:solidFill>
              </a:rPr>
              <a:pPr>
                <a:lnSpc>
                  <a:spcPct val="90000"/>
                </a:lnSpc>
                <a:spcAft>
                  <a:spcPts val="600"/>
                </a:spcAft>
              </a:pPr>
              <a:t>32</a:t>
            </a:fld>
            <a:endParaRPr lang="en-US" sz="1900">
              <a:solidFill>
                <a:schemeClr val="accent2"/>
              </a:solidFill>
            </a:endParaRPr>
          </a:p>
        </p:txBody>
      </p:sp>
      <p:graphicFrame>
        <p:nvGraphicFramePr>
          <p:cNvPr id="9" name="Content Placeholder 2">
            <a:extLst>
              <a:ext uri="{FF2B5EF4-FFF2-40B4-BE49-F238E27FC236}">
                <a16:creationId xmlns:a16="http://schemas.microsoft.com/office/drawing/2014/main" id="{1C1192CD-FD0D-A75C-8637-4A71B4ED135E}"/>
              </a:ext>
            </a:extLst>
          </p:cNvPr>
          <p:cNvGraphicFramePr>
            <a:graphicFrameLocks noGrp="1"/>
          </p:cNvGraphicFramePr>
          <p:nvPr>
            <p:ph idx="1"/>
            <p:extLst>
              <p:ext uri="{D42A27DB-BD31-4B8C-83A1-F6EECF244321}">
                <p14:modId xmlns:p14="http://schemas.microsoft.com/office/powerpoint/2010/main" val="1090769433"/>
              </p:ext>
            </p:extLst>
          </p:nvPr>
        </p:nvGraphicFramePr>
        <p:xfrm>
          <a:off x="609600" y="2702257"/>
          <a:ext cx="10972800" cy="34747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a:extLst>
              <a:ext uri="{FF2B5EF4-FFF2-40B4-BE49-F238E27FC236}">
                <a16:creationId xmlns:a16="http://schemas.microsoft.com/office/drawing/2014/main" id="{BF155646-325E-1392-1EBD-7FF34941343B}"/>
              </a:ext>
            </a:extLst>
          </p:cNvPr>
          <p:cNvSpPr>
            <a:spLocks noGrp="1"/>
          </p:cNvSpPr>
          <p:nvPr>
            <p:ph type="title"/>
          </p:nvPr>
        </p:nvSpPr>
        <p:spPr>
          <a:xfrm>
            <a:off x="291922" y="653301"/>
            <a:ext cx="11290478" cy="1105648"/>
          </a:xfrm>
        </p:spPr>
        <p:txBody>
          <a:bodyPr>
            <a:normAutofit fontScale="90000"/>
          </a:bodyPr>
          <a:lstStyle/>
          <a:p>
            <a:pPr>
              <a:lnSpc>
                <a:spcPct val="90000"/>
              </a:lnSpc>
            </a:pPr>
            <a: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t>Delaware Nursing Home Residents Quality Assurance Commission</a:t>
            </a:r>
            <a:br>
              <a:rPr kumimoji="0" lang="en-US" sz="2800" b="0" i="1" u="none" strike="noStrike" kern="1200" cap="none" spc="0" normalizeH="0" baseline="0" noProof="0" dirty="0">
                <a:ln>
                  <a:noFill/>
                </a:ln>
                <a:solidFill>
                  <a:srgbClr val="FFFFFF"/>
                </a:solidFill>
                <a:effectLst/>
                <a:uLnTx/>
                <a:uFillTx/>
                <a:latin typeface="Amasis MT Pro" panose="02040504050005020304" pitchFamily="18" charset="0"/>
              </a:rPr>
            </a:br>
            <a:r>
              <a:rPr lang="en-US" sz="2800" b="1" dirty="0">
                <a:solidFill>
                  <a:schemeClr val="bg2"/>
                </a:solidFill>
                <a:latin typeface="Amasis MT Pro" panose="02040504050005020304" pitchFamily="18" charset="0"/>
                <a:ea typeface="Times New Roman" panose="02020603050405020304" pitchFamily="18" charset="0"/>
              </a:rPr>
              <a:t>EAGLES LAW STAFFING RATIO WAIVER APPLICATION INSTRUCTIONS</a:t>
            </a:r>
            <a:br>
              <a:rPr lang="en-US" sz="1200" b="1" dirty="0">
                <a:solidFill>
                  <a:schemeClr val="tx1"/>
                </a:solidFill>
                <a:latin typeface="Amasis MT Pro" panose="02040504050005020304" pitchFamily="18" charset="0"/>
              </a:rPr>
            </a:br>
            <a:endParaRPr lang="en-US" sz="2800" dirty="0">
              <a:solidFill>
                <a:srgbClr val="FFFFFF"/>
              </a:solidFill>
            </a:endParaRPr>
          </a:p>
        </p:txBody>
      </p:sp>
    </p:spTree>
    <p:extLst>
      <p:ext uri="{BB962C8B-B14F-4D97-AF65-F5344CB8AC3E}">
        <p14:creationId xmlns:p14="http://schemas.microsoft.com/office/powerpoint/2010/main" val="3266271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71D8FC-E122-CABE-6FCE-615B2C341934}"/>
              </a:ext>
            </a:extLst>
          </p:cNvPr>
          <p:cNvSpPr>
            <a:spLocks noGrp="1"/>
          </p:cNvSpPr>
          <p:nvPr>
            <p:ph type="title"/>
          </p:nvPr>
        </p:nvSpPr>
        <p:spPr>
          <a:xfrm>
            <a:off x="3794758" y="980990"/>
            <a:ext cx="4602483" cy="4896019"/>
          </a:xfrm>
        </p:spPr>
        <p:txBody>
          <a:bodyPr/>
          <a:lstStyle/>
          <a:p>
            <a:pPr marL="0" indent="0" algn="ctr">
              <a:buNone/>
            </a:pPr>
            <a:r>
              <a:rPr lang="en-US" sz="4800" dirty="0">
                <a:latin typeface="Amasis MT Pro Black" panose="02040A04050005020304" pitchFamily="18" charset="0"/>
                <a:cs typeface="Arial" panose="020B0604020202020204" pitchFamily="34" charset="0"/>
              </a:rPr>
              <a:t>Thank you!</a:t>
            </a:r>
            <a:br>
              <a:rPr lang="en-US" sz="4800" dirty="0">
                <a:latin typeface="Amasis MT Pro Black" panose="02040A04050005020304" pitchFamily="18" charset="0"/>
                <a:cs typeface="Arial" panose="020B0604020202020204" pitchFamily="34" charset="0"/>
              </a:rPr>
            </a:br>
            <a:br>
              <a:rPr lang="en-US" sz="4800" dirty="0">
                <a:latin typeface="Amasis MT Pro Black" panose="02040A04050005020304" pitchFamily="18" charset="0"/>
                <a:cs typeface="Arial" panose="020B0604020202020204" pitchFamily="34" charset="0"/>
              </a:rPr>
            </a:br>
            <a:r>
              <a:rPr lang="en-US" sz="4800" dirty="0">
                <a:latin typeface="Amasis MT Pro Black" panose="02040A04050005020304" pitchFamily="18" charset="0"/>
                <a:cs typeface="Arial" panose="020B0604020202020204" pitchFamily="34" charset="0"/>
              </a:rPr>
              <a:t>Questions?</a:t>
            </a:r>
            <a:endParaRPr lang="en-US" dirty="0"/>
          </a:p>
        </p:txBody>
      </p:sp>
    </p:spTree>
    <p:extLst>
      <p:ext uri="{BB962C8B-B14F-4D97-AF65-F5344CB8AC3E}">
        <p14:creationId xmlns:p14="http://schemas.microsoft.com/office/powerpoint/2010/main" val="2280806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4DD10E6-914E-4F17-ABD5-8F016C23EE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9023182-6D3E-438B-8E1A-DBF47C70D7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351628" cy="6858000"/>
          </a:xfrm>
          <a:custGeom>
            <a:avLst/>
            <a:gdLst>
              <a:gd name="connsiteX0" fmla="*/ 0 w 7351628"/>
              <a:gd name="connsiteY0" fmla="*/ 0 h 6858000"/>
              <a:gd name="connsiteX1" fmla="*/ 1482273 w 7351628"/>
              <a:gd name="connsiteY1" fmla="*/ 0 h 6858000"/>
              <a:gd name="connsiteX2" fmla="*/ 2438400 w 7351628"/>
              <a:gd name="connsiteY2" fmla="*/ 0 h 6858000"/>
              <a:gd name="connsiteX3" fmla="*/ 7351628 w 7351628"/>
              <a:gd name="connsiteY3" fmla="*/ 0 h 6858000"/>
              <a:gd name="connsiteX4" fmla="*/ 3920673 w 7351628"/>
              <a:gd name="connsiteY4" fmla="*/ 3430955 h 6858000"/>
              <a:gd name="connsiteX5" fmla="*/ 7175072 w 7351628"/>
              <a:gd name="connsiteY5" fmla="*/ 6857446 h 6858000"/>
              <a:gd name="connsiteX6" fmla="*/ 7196984 w 7351628"/>
              <a:gd name="connsiteY6" fmla="*/ 6858000 h 6858000"/>
              <a:gd name="connsiteX7" fmla="*/ 2438400 w 7351628"/>
              <a:gd name="connsiteY7" fmla="*/ 6858000 h 6858000"/>
              <a:gd name="connsiteX8" fmla="*/ 1482273 w 7351628"/>
              <a:gd name="connsiteY8" fmla="*/ 6858000 h 6858000"/>
              <a:gd name="connsiteX9" fmla="*/ 0 w 7351628"/>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51628" h="6858000">
                <a:moveTo>
                  <a:pt x="0" y="0"/>
                </a:moveTo>
                <a:lnTo>
                  <a:pt x="1482273" y="0"/>
                </a:lnTo>
                <a:lnTo>
                  <a:pt x="2438400" y="0"/>
                </a:lnTo>
                <a:lnTo>
                  <a:pt x="7351628" y="0"/>
                </a:lnTo>
                <a:cubicBezTo>
                  <a:pt x="5456764" y="0"/>
                  <a:pt x="3920673" y="1536091"/>
                  <a:pt x="3920673" y="3430955"/>
                </a:cubicBezTo>
                <a:cubicBezTo>
                  <a:pt x="3920673" y="5266604"/>
                  <a:pt x="5362258" y="6765554"/>
                  <a:pt x="7175072" y="6857446"/>
                </a:cubicBezTo>
                <a:lnTo>
                  <a:pt x="7196984" y="6858000"/>
                </a:lnTo>
                <a:lnTo>
                  <a:pt x="2438400" y="6858000"/>
                </a:lnTo>
                <a:lnTo>
                  <a:pt x="1482273"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66989A7B-378A-4C5A-83D3-92770B761B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56350" y="0"/>
            <a:ext cx="7351628" cy="6858000"/>
          </a:xfrm>
          <a:custGeom>
            <a:avLst/>
            <a:gdLst>
              <a:gd name="connsiteX0" fmla="*/ 0 w 7351628"/>
              <a:gd name="connsiteY0" fmla="*/ 0 h 6858000"/>
              <a:gd name="connsiteX1" fmla="*/ 1482273 w 7351628"/>
              <a:gd name="connsiteY1" fmla="*/ 0 h 6858000"/>
              <a:gd name="connsiteX2" fmla="*/ 2438400 w 7351628"/>
              <a:gd name="connsiteY2" fmla="*/ 0 h 6858000"/>
              <a:gd name="connsiteX3" fmla="*/ 7351628 w 7351628"/>
              <a:gd name="connsiteY3" fmla="*/ 0 h 6858000"/>
              <a:gd name="connsiteX4" fmla="*/ 3920673 w 7351628"/>
              <a:gd name="connsiteY4" fmla="*/ 3430955 h 6858000"/>
              <a:gd name="connsiteX5" fmla="*/ 7175072 w 7351628"/>
              <a:gd name="connsiteY5" fmla="*/ 6857446 h 6858000"/>
              <a:gd name="connsiteX6" fmla="*/ 7196984 w 7351628"/>
              <a:gd name="connsiteY6" fmla="*/ 6858000 h 6858000"/>
              <a:gd name="connsiteX7" fmla="*/ 2438400 w 7351628"/>
              <a:gd name="connsiteY7" fmla="*/ 6858000 h 6858000"/>
              <a:gd name="connsiteX8" fmla="*/ 1482273 w 7351628"/>
              <a:gd name="connsiteY8" fmla="*/ 6858000 h 6858000"/>
              <a:gd name="connsiteX9" fmla="*/ 0 w 7351628"/>
              <a:gd name="connsiteY9"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51628" h="6858000">
                <a:moveTo>
                  <a:pt x="0" y="0"/>
                </a:moveTo>
                <a:lnTo>
                  <a:pt x="1482273" y="0"/>
                </a:lnTo>
                <a:lnTo>
                  <a:pt x="2438400" y="0"/>
                </a:lnTo>
                <a:lnTo>
                  <a:pt x="7351628" y="0"/>
                </a:lnTo>
                <a:cubicBezTo>
                  <a:pt x="5456764" y="0"/>
                  <a:pt x="3920673" y="1536091"/>
                  <a:pt x="3920673" y="3430955"/>
                </a:cubicBezTo>
                <a:cubicBezTo>
                  <a:pt x="3920673" y="5266604"/>
                  <a:pt x="5362258" y="6765554"/>
                  <a:pt x="7175072" y="6857446"/>
                </a:cubicBezTo>
                <a:lnTo>
                  <a:pt x="7196984" y="6858000"/>
                </a:lnTo>
                <a:lnTo>
                  <a:pt x="2438400" y="6858000"/>
                </a:lnTo>
                <a:lnTo>
                  <a:pt x="1482273" y="6858000"/>
                </a:lnTo>
                <a:lnTo>
                  <a:pt x="0" y="6858000"/>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7" name="Freeform: Shape 16">
            <a:extLst>
              <a:ext uri="{FF2B5EF4-FFF2-40B4-BE49-F238E27FC236}">
                <a16:creationId xmlns:a16="http://schemas.microsoft.com/office/drawing/2014/main" id="{D493E550-6182-46EC-9D62-577FCFBA60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898035" y="-3910"/>
            <a:ext cx="5963231" cy="6861910"/>
          </a:xfrm>
          <a:custGeom>
            <a:avLst/>
            <a:gdLst>
              <a:gd name="connsiteX0" fmla="*/ 2532276 w 5963231"/>
              <a:gd name="connsiteY0" fmla="*/ 6861910 h 6861910"/>
              <a:gd name="connsiteX1" fmla="*/ 2377645 w 5963231"/>
              <a:gd name="connsiteY1" fmla="*/ 6858000 h 6861910"/>
              <a:gd name="connsiteX2" fmla="*/ 0 w 5963231"/>
              <a:gd name="connsiteY2" fmla="*/ 6858000 h 6861910"/>
              <a:gd name="connsiteX3" fmla="*/ 0 w 5963231"/>
              <a:gd name="connsiteY3" fmla="*/ 0 h 6861910"/>
              <a:gd name="connsiteX4" fmla="*/ 2532276 w 5963231"/>
              <a:gd name="connsiteY4" fmla="*/ 0 h 6861910"/>
              <a:gd name="connsiteX5" fmla="*/ 2547568 w 5963231"/>
              <a:gd name="connsiteY5" fmla="*/ 0 h 6861910"/>
              <a:gd name="connsiteX6" fmla="*/ 2547568 w 5963231"/>
              <a:gd name="connsiteY6" fmla="*/ 387 h 6861910"/>
              <a:gd name="connsiteX7" fmla="*/ 2708832 w 5963231"/>
              <a:gd name="connsiteY7" fmla="*/ 4464 h 6861910"/>
              <a:gd name="connsiteX8" fmla="*/ 5963231 w 5963231"/>
              <a:gd name="connsiteY8" fmla="*/ 3430955 h 6861910"/>
              <a:gd name="connsiteX9" fmla="*/ 2532276 w 5963231"/>
              <a:gd name="connsiteY9" fmla="*/ 6861910 h 6861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63231" h="6861910">
                <a:moveTo>
                  <a:pt x="2532276" y="6861910"/>
                </a:moveTo>
                <a:lnTo>
                  <a:pt x="2377645" y="6858000"/>
                </a:lnTo>
                <a:lnTo>
                  <a:pt x="0" y="6858000"/>
                </a:lnTo>
                <a:lnTo>
                  <a:pt x="0" y="0"/>
                </a:lnTo>
                <a:lnTo>
                  <a:pt x="2532276" y="0"/>
                </a:lnTo>
                <a:lnTo>
                  <a:pt x="2547568" y="0"/>
                </a:lnTo>
                <a:lnTo>
                  <a:pt x="2547568" y="387"/>
                </a:lnTo>
                <a:lnTo>
                  <a:pt x="2708832" y="4464"/>
                </a:lnTo>
                <a:cubicBezTo>
                  <a:pt x="4521646" y="96356"/>
                  <a:pt x="5963231" y="1595306"/>
                  <a:pt x="5963231" y="3430955"/>
                </a:cubicBezTo>
                <a:cubicBezTo>
                  <a:pt x="5963231" y="5325819"/>
                  <a:pt x="4427140" y="6861910"/>
                  <a:pt x="2532276" y="6861910"/>
                </a:cubicBezTo>
                <a:close/>
              </a:path>
            </a:pathLst>
          </a:custGeom>
          <a:ln w="31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Date Placeholder 3">
            <a:extLst>
              <a:ext uri="{FF2B5EF4-FFF2-40B4-BE49-F238E27FC236}">
                <a16:creationId xmlns:a16="http://schemas.microsoft.com/office/drawing/2014/main" id="{CC996449-982F-A685-B9B7-D357F4D65706}"/>
              </a:ext>
            </a:extLst>
          </p:cNvPr>
          <p:cNvSpPr>
            <a:spLocks noGrp="1"/>
          </p:cNvSpPr>
          <p:nvPr>
            <p:ph type="dt" sz="half" idx="10"/>
          </p:nvPr>
        </p:nvSpPr>
        <p:spPr>
          <a:xfrm>
            <a:off x="9323285" y="6434524"/>
            <a:ext cx="2067867" cy="365125"/>
          </a:xfrm>
        </p:spPr>
        <p:txBody>
          <a:bodyPr>
            <a:normAutofit/>
          </a:bodyPr>
          <a:lstStyle/>
          <a:p>
            <a:pPr>
              <a:spcAft>
                <a:spcPts val="600"/>
              </a:spcAft>
            </a:pPr>
            <a:fld id="{3AAF5379-DA49-4CE3-BD80-230279CC65A7}" type="datetime1">
              <a:rPr lang="en-US">
                <a:solidFill>
                  <a:schemeClr val="accent2"/>
                </a:solidFill>
              </a:rPr>
              <a:pPr>
                <a:spcAft>
                  <a:spcPts val="600"/>
                </a:spcAft>
              </a:pPr>
              <a:t>10/4/2024</a:t>
            </a:fld>
            <a:endParaRPr lang="en-US">
              <a:solidFill>
                <a:schemeClr val="accent2"/>
              </a:solidFill>
            </a:endParaRPr>
          </a:p>
        </p:txBody>
      </p:sp>
      <p:sp>
        <p:nvSpPr>
          <p:cNvPr id="5" name="Slide Number Placeholder 4">
            <a:extLst>
              <a:ext uri="{FF2B5EF4-FFF2-40B4-BE49-F238E27FC236}">
                <a16:creationId xmlns:a16="http://schemas.microsoft.com/office/drawing/2014/main" id="{A0003F57-E00A-86E4-DC6E-3B72746722DB}"/>
              </a:ext>
            </a:extLst>
          </p:cNvPr>
          <p:cNvSpPr>
            <a:spLocks noGrp="1"/>
          </p:cNvSpPr>
          <p:nvPr>
            <p:ph type="sldNum" sz="quarter" idx="12"/>
          </p:nvPr>
        </p:nvSpPr>
        <p:spPr>
          <a:xfrm>
            <a:off x="11391152" y="6434524"/>
            <a:ext cx="693261" cy="365125"/>
          </a:xfrm>
        </p:spPr>
        <p:txBody>
          <a:bodyPr>
            <a:normAutofit/>
          </a:bodyPr>
          <a:lstStyle/>
          <a:p>
            <a:pPr>
              <a:lnSpc>
                <a:spcPct val="90000"/>
              </a:lnSpc>
              <a:spcAft>
                <a:spcPts val="600"/>
              </a:spcAft>
            </a:pPr>
            <a:fld id="{37D13243-A983-447D-B4B4-82366765C8AA}" type="slidenum">
              <a:rPr lang="en-US" sz="1900">
                <a:solidFill>
                  <a:schemeClr val="accent2"/>
                </a:solidFill>
              </a:rPr>
              <a:pPr>
                <a:lnSpc>
                  <a:spcPct val="90000"/>
                </a:lnSpc>
                <a:spcAft>
                  <a:spcPts val="600"/>
                </a:spcAft>
              </a:pPr>
              <a:t>4</a:t>
            </a:fld>
            <a:endParaRPr lang="en-US" sz="1900">
              <a:solidFill>
                <a:schemeClr val="accent2"/>
              </a:solidFill>
            </a:endParaRPr>
          </a:p>
        </p:txBody>
      </p:sp>
      <p:graphicFrame>
        <p:nvGraphicFramePr>
          <p:cNvPr id="7" name="Content Placeholder 2">
            <a:extLst>
              <a:ext uri="{FF2B5EF4-FFF2-40B4-BE49-F238E27FC236}">
                <a16:creationId xmlns:a16="http://schemas.microsoft.com/office/drawing/2014/main" id="{61F5175B-EE23-A0B9-2855-CA27048B71C9}"/>
              </a:ext>
            </a:extLst>
          </p:cNvPr>
          <p:cNvGraphicFramePr>
            <a:graphicFrameLocks noGrp="1"/>
          </p:cNvGraphicFramePr>
          <p:nvPr>
            <p:ph idx="1"/>
            <p:extLst>
              <p:ext uri="{D42A27DB-BD31-4B8C-83A1-F6EECF244321}">
                <p14:modId xmlns:p14="http://schemas.microsoft.com/office/powerpoint/2010/main" val="2300563241"/>
              </p:ext>
            </p:extLst>
          </p:nvPr>
        </p:nvGraphicFramePr>
        <p:xfrm>
          <a:off x="5181998" y="685800"/>
          <a:ext cx="6400401" cy="5388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831746C8-668E-DD70-BE55-FBCE4A9D7B45}"/>
              </a:ext>
            </a:extLst>
          </p:cNvPr>
          <p:cNvSpPr txBox="1">
            <a:spLocks/>
          </p:cNvSpPr>
          <p:nvPr/>
        </p:nvSpPr>
        <p:spPr>
          <a:xfrm>
            <a:off x="289368" y="685800"/>
            <a:ext cx="3272698" cy="5486400"/>
          </a:xfrm>
          <a:prstGeom prst="rect">
            <a:avLst/>
          </a:prstGeom>
        </p:spPr>
        <p:txBody>
          <a:bodyPr vert="horz" lIns="91440" tIns="45720" rIns="91440" bIns="45720" rtlCol="0" anchor="ctr">
            <a:normAutofit/>
          </a:bodyPr>
          <a:lstStyle>
            <a:lvl1pPr algn="l" defTabSz="914400" rtl="0" eaLnBrk="1" latinLnBrk="0" hangingPunct="1">
              <a:lnSpc>
                <a:spcPct val="100000"/>
              </a:lnSpc>
              <a:spcBef>
                <a:spcPct val="0"/>
              </a:spcBef>
              <a:buNone/>
              <a:defRPr sz="4000" kern="1200">
                <a:solidFill>
                  <a:schemeClr val="accent2"/>
                </a:solidFill>
                <a:latin typeface="+mj-lt"/>
                <a:ea typeface="+mj-ea"/>
                <a:cs typeface="+mj-cs"/>
              </a:defRPr>
            </a:lvl1pPr>
          </a:lstStyle>
          <a:p>
            <a:r>
              <a:rPr lang="en-US" sz="3400" b="1" i="1">
                <a:solidFill>
                  <a:srgbClr val="FFFFFF"/>
                </a:solidFill>
                <a:latin typeface="Amasis MT Pro" panose="02040504050005020304" pitchFamily="18" charset="0"/>
              </a:rPr>
              <a:t>Delaware Nursing Home Residents Quality Assurance Commission</a:t>
            </a:r>
            <a:endParaRPr lang="en-US" sz="3400" b="1" dirty="0">
              <a:solidFill>
                <a:srgbClr val="FFFFFF"/>
              </a:solidFill>
              <a:latin typeface="Amasis MT Pro" panose="02040504050005020304" pitchFamily="18" charset="0"/>
            </a:endParaRPr>
          </a:p>
        </p:txBody>
      </p:sp>
    </p:spTree>
    <p:extLst>
      <p:ext uri="{BB962C8B-B14F-4D97-AF65-F5344CB8AC3E}">
        <p14:creationId xmlns:p14="http://schemas.microsoft.com/office/powerpoint/2010/main" val="4164812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92FA585-017C-40CA-9D8D-27478008F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713ADD6-4A4A-4609-9D89-D0BD8E7FE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75" y="0"/>
            <a:ext cx="5192874" cy="6858000"/>
          </a:xfrm>
          <a:prstGeom prst="rect">
            <a:avLst/>
          </a:prstGeom>
          <a:solidFill>
            <a:schemeClr val="accent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83F615A-4EEB-4296-92B1-1041C55DA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38600" cy="6172200"/>
          </a:xfrm>
          <a:custGeom>
            <a:avLst/>
            <a:gdLst>
              <a:gd name="connsiteX0" fmla="*/ 0 w 4038600"/>
              <a:gd name="connsiteY0" fmla="*/ 0 h 6172200"/>
              <a:gd name="connsiteX1" fmla="*/ 4038600 w 4038600"/>
              <a:gd name="connsiteY1" fmla="*/ 0 h 6172200"/>
              <a:gd name="connsiteX2" fmla="*/ 4038600 w 4038600"/>
              <a:gd name="connsiteY2" fmla="*/ 2741245 h 6172200"/>
              <a:gd name="connsiteX3" fmla="*/ 4038600 w 4038600"/>
              <a:gd name="connsiteY3" fmla="*/ 2765067 h 6172200"/>
              <a:gd name="connsiteX4" fmla="*/ 4037397 w 4038600"/>
              <a:gd name="connsiteY4" fmla="*/ 2765067 h 6172200"/>
              <a:gd name="connsiteX5" fmla="*/ 4020887 w 4038600"/>
              <a:gd name="connsiteY5" fmla="*/ 3092040 h 6172200"/>
              <a:gd name="connsiteX6" fmla="*/ 607645 w 4038600"/>
              <a:gd name="connsiteY6" fmla="*/ 6172200 h 6172200"/>
              <a:gd name="connsiteX7" fmla="*/ 453014 w 4038600"/>
              <a:gd name="connsiteY7" fmla="*/ 6168290 h 6172200"/>
              <a:gd name="connsiteX8" fmla="*/ 0 w 4038600"/>
              <a:gd name="connsiteY8" fmla="*/ 6168290 h 6172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8600" h="6172200">
                <a:moveTo>
                  <a:pt x="0" y="0"/>
                </a:moveTo>
                <a:lnTo>
                  <a:pt x="4038600" y="0"/>
                </a:lnTo>
                <a:lnTo>
                  <a:pt x="4038600" y="2741245"/>
                </a:lnTo>
                <a:lnTo>
                  <a:pt x="4038600" y="2765067"/>
                </a:lnTo>
                <a:lnTo>
                  <a:pt x="4037397" y="2765067"/>
                </a:lnTo>
                <a:lnTo>
                  <a:pt x="4020887" y="3092040"/>
                </a:lnTo>
                <a:cubicBezTo>
                  <a:pt x="3845187" y="4822120"/>
                  <a:pt x="2384080" y="6172200"/>
                  <a:pt x="607645" y="6172200"/>
                </a:cubicBezTo>
                <a:lnTo>
                  <a:pt x="453014" y="6168290"/>
                </a:lnTo>
                <a:lnTo>
                  <a:pt x="0" y="6168290"/>
                </a:lnTo>
                <a:close/>
              </a:path>
            </a:pathLst>
          </a:custGeom>
          <a:solidFill>
            <a:schemeClr val="accent2">
              <a:lumMod val="75000"/>
              <a:alpha val="7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A5FB2A7-04D8-4377-A3D3-A5DCCC48B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V="1">
            <a:off x="407828" y="2084230"/>
            <a:ext cx="4354666" cy="5192873"/>
          </a:xfrm>
          <a:custGeom>
            <a:avLst/>
            <a:gdLst>
              <a:gd name="connsiteX0" fmla="*/ 4354666 w 4354666"/>
              <a:gd name="connsiteY0" fmla="*/ 3430955 h 5192873"/>
              <a:gd name="connsiteX1" fmla="*/ 1274506 w 4354666"/>
              <a:gd name="connsiteY1" fmla="*/ 17713 h 5192873"/>
              <a:gd name="connsiteX2" fmla="*/ 947533 w 4354666"/>
              <a:gd name="connsiteY2" fmla="*/ 1203 h 5192873"/>
              <a:gd name="connsiteX3" fmla="*/ 947533 w 4354666"/>
              <a:gd name="connsiteY3" fmla="*/ 0 h 5192873"/>
              <a:gd name="connsiteX4" fmla="*/ 923711 w 4354666"/>
              <a:gd name="connsiteY4" fmla="*/ 0 h 5192873"/>
              <a:gd name="connsiteX5" fmla="*/ 0 w 4354666"/>
              <a:gd name="connsiteY5" fmla="*/ 0 h 5192873"/>
              <a:gd name="connsiteX6" fmla="*/ 0 w 4354666"/>
              <a:gd name="connsiteY6" fmla="*/ 5192873 h 5192873"/>
              <a:gd name="connsiteX7" fmla="*/ 4350756 w 4354666"/>
              <a:gd name="connsiteY7" fmla="*/ 5192873 h 5192873"/>
              <a:gd name="connsiteX8" fmla="*/ 4350756 w 4354666"/>
              <a:gd name="connsiteY8" fmla="*/ 3585586 h 5192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54666" h="5192873">
                <a:moveTo>
                  <a:pt x="4354666" y="3430955"/>
                </a:moveTo>
                <a:cubicBezTo>
                  <a:pt x="4354666" y="1654520"/>
                  <a:pt x="3004586" y="193413"/>
                  <a:pt x="1274506" y="17713"/>
                </a:cubicBezTo>
                <a:lnTo>
                  <a:pt x="947533" y="1203"/>
                </a:lnTo>
                <a:lnTo>
                  <a:pt x="947533" y="0"/>
                </a:lnTo>
                <a:lnTo>
                  <a:pt x="923711" y="0"/>
                </a:lnTo>
                <a:lnTo>
                  <a:pt x="0" y="0"/>
                </a:lnTo>
                <a:lnTo>
                  <a:pt x="0" y="5192873"/>
                </a:lnTo>
                <a:lnTo>
                  <a:pt x="4350756" y="5192873"/>
                </a:lnTo>
                <a:lnTo>
                  <a:pt x="4350756" y="3585586"/>
                </a:lnTo>
                <a:close/>
              </a:path>
            </a:pathLst>
          </a:custGeom>
          <a:solidFill>
            <a:schemeClr val="accent2">
              <a:lumMod val="60000"/>
              <a:lumOff val="4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4FB60E8-94FE-AD15-FC0C-28BBD4865C69}"/>
              </a:ext>
            </a:extLst>
          </p:cNvPr>
          <p:cNvSpPr>
            <a:spLocks noGrp="1"/>
          </p:cNvSpPr>
          <p:nvPr>
            <p:ph type="title"/>
          </p:nvPr>
        </p:nvSpPr>
        <p:spPr>
          <a:xfrm>
            <a:off x="280598" y="1011640"/>
            <a:ext cx="4038600" cy="4834719"/>
          </a:xfrm>
        </p:spPr>
        <p:txBody>
          <a:bodyPr anchor="t">
            <a:normAutofit/>
          </a:bodyPr>
          <a:lstStyle/>
          <a:p>
            <a:r>
              <a:rPr lang="en-US" dirty="0">
                <a:solidFill>
                  <a:srgbClr val="FFFFFF"/>
                </a:solidFill>
                <a:latin typeface="Amasis MT Pro Black" panose="02040A04050005020304" pitchFamily="18" charset="0"/>
              </a:rPr>
              <a:t>OBJECTIVES</a:t>
            </a:r>
          </a:p>
        </p:txBody>
      </p:sp>
      <p:sp>
        <p:nvSpPr>
          <p:cNvPr id="3" name="Content Placeholder 2">
            <a:extLst>
              <a:ext uri="{FF2B5EF4-FFF2-40B4-BE49-F238E27FC236}">
                <a16:creationId xmlns:a16="http://schemas.microsoft.com/office/drawing/2014/main" id="{12E1D2BF-3D8A-716F-7EA8-9A6C32565A42}"/>
              </a:ext>
            </a:extLst>
          </p:cNvPr>
          <p:cNvSpPr>
            <a:spLocks noGrp="1"/>
          </p:cNvSpPr>
          <p:nvPr>
            <p:ph idx="1"/>
          </p:nvPr>
        </p:nvSpPr>
        <p:spPr>
          <a:xfrm>
            <a:off x="6096000" y="685800"/>
            <a:ext cx="5192874" cy="5491163"/>
          </a:xfrm>
        </p:spPr>
        <p:txBody>
          <a:bodyPr>
            <a:normAutofit/>
          </a:bodyPr>
          <a:lstStyle/>
          <a:p>
            <a:pPr marL="0" indent="0">
              <a:buNone/>
            </a:pPr>
            <a:endParaRPr lang="en-US" dirty="0">
              <a:latin typeface="Amasis MT Pro" panose="02040504050005020304" pitchFamily="18" charset="0"/>
              <a:cs typeface="Arial" panose="020B0604020202020204" pitchFamily="34" charset="0"/>
            </a:endParaRPr>
          </a:p>
          <a:p>
            <a:pPr marL="514350" indent="-514350">
              <a:buClrTx/>
              <a:buFont typeface="Arial" panose="020B0604020202020204" pitchFamily="34" charset="0"/>
              <a:buAutoNum type="arabicPeriod"/>
            </a:pPr>
            <a:r>
              <a:rPr lang="en-US" dirty="0">
                <a:latin typeface="Amasis MT Pro" panose="02040504050005020304" pitchFamily="18" charset="0"/>
                <a:cs typeface="Arial" panose="020B0604020202020204" pitchFamily="34" charset="0"/>
              </a:rPr>
              <a:t>Familiarize skilled nursing facilities with the DNHRQAC and specific relevant elements of Eagle’s Law.</a:t>
            </a:r>
          </a:p>
          <a:p>
            <a:pPr marL="514350" indent="-514350">
              <a:buClrTx/>
              <a:buAutoNum type="arabicPeriod"/>
            </a:pPr>
            <a:r>
              <a:rPr lang="en-US" dirty="0">
                <a:latin typeface="Amasis MT Pro" panose="02040504050005020304" pitchFamily="18" charset="0"/>
                <a:cs typeface="Arial" panose="020B0604020202020204" pitchFamily="34" charset="0"/>
              </a:rPr>
              <a:t>Orient facilities with the Eagle’s Law Staffing Ratio Waiver process, as well as the role of the DHCQ and the DNHRQAC in the process, based on Delaware code.</a:t>
            </a:r>
          </a:p>
          <a:p>
            <a:pPr marL="514350" indent="-514350">
              <a:buClrTx/>
              <a:buAutoNum type="arabicPeriod"/>
            </a:pPr>
            <a:r>
              <a:rPr lang="en-US" dirty="0">
                <a:latin typeface="Amasis MT Pro" panose="02040504050005020304" pitchFamily="18" charset="0"/>
                <a:cs typeface="Arial" panose="020B0604020202020204" pitchFamily="34" charset="0"/>
              </a:rPr>
              <a:t>Provide instructions and information to ensure all parties understand how to complete the form.</a:t>
            </a: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157400C0-E0EC-689C-C752-489CF38F9718}"/>
              </a:ext>
            </a:extLst>
          </p:cNvPr>
          <p:cNvSpPr>
            <a:spLocks noGrp="1"/>
          </p:cNvSpPr>
          <p:nvPr>
            <p:ph type="dt" sz="half" idx="10"/>
          </p:nvPr>
        </p:nvSpPr>
        <p:spPr>
          <a:xfrm>
            <a:off x="9323285" y="6434524"/>
            <a:ext cx="2067867" cy="365125"/>
          </a:xfrm>
        </p:spPr>
        <p:txBody>
          <a:bodyPr>
            <a:normAutofit/>
          </a:bodyPr>
          <a:lstStyle/>
          <a:p>
            <a:pPr>
              <a:spcAft>
                <a:spcPts val="600"/>
              </a:spcAft>
            </a:pPr>
            <a:fld id="{7319F0C1-E3C6-47F0-9DF7-7522F807402A}" type="datetime1">
              <a:rPr lang="en-US">
                <a:solidFill>
                  <a:schemeClr val="accent2"/>
                </a:solidFill>
              </a:rPr>
              <a:pPr>
                <a:spcAft>
                  <a:spcPts val="600"/>
                </a:spcAft>
              </a:pPr>
              <a:t>10/4/2024</a:t>
            </a:fld>
            <a:endParaRPr lang="en-US">
              <a:solidFill>
                <a:schemeClr val="accent2"/>
              </a:solidFill>
            </a:endParaRPr>
          </a:p>
        </p:txBody>
      </p:sp>
      <p:sp>
        <p:nvSpPr>
          <p:cNvPr id="5" name="Slide Number Placeholder 4">
            <a:extLst>
              <a:ext uri="{FF2B5EF4-FFF2-40B4-BE49-F238E27FC236}">
                <a16:creationId xmlns:a16="http://schemas.microsoft.com/office/drawing/2014/main" id="{56E17039-038E-DBFB-7C20-AC0FFEE9B515}"/>
              </a:ext>
            </a:extLst>
          </p:cNvPr>
          <p:cNvSpPr>
            <a:spLocks noGrp="1"/>
          </p:cNvSpPr>
          <p:nvPr>
            <p:ph type="sldNum" sz="quarter" idx="12"/>
          </p:nvPr>
        </p:nvSpPr>
        <p:spPr>
          <a:xfrm>
            <a:off x="11391152" y="6434524"/>
            <a:ext cx="693261" cy="365125"/>
          </a:xfrm>
        </p:spPr>
        <p:txBody>
          <a:bodyPr>
            <a:normAutofit/>
          </a:bodyPr>
          <a:lstStyle/>
          <a:p>
            <a:pPr>
              <a:lnSpc>
                <a:spcPct val="90000"/>
              </a:lnSpc>
              <a:spcAft>
                <a:spcPts val="600"/>
              </a:spcAft>
            </a:pPr>
            <a:fld id="{37D13243-A983-447D-B4B4-82366765C8AA}" type="slidenum">
              <a:rPr lang="en-US" sz="1900">
                <a:solidFill>
                  <a:schemeClr val="accent2"/>
                </a:solidFill>
              </a:rPr>
              <a:pPr>
                <a:lnSpc>
                  <a:spcPct val="90000"/>
                </a:lnSpc>
                <a:spcAft>
                  <a:spcPts val="600"/>
                </a:spcAft>
              </a:pPr>
              <a:t>5</a:t>
            </a:fld>
            <a:endParaRPr lang="en-US" sz="1900">
              <a:solidFill>
                <a:schemeClr val="accent2"/>
              </a:solidFill>
            </a:endParaRPr>
          </a:p>
        </p:txBody>
      </p:sp>
    </p:spTree>
    <p:extLst>
      <p:ext uri="{BB962C8B-B14F-4D97-AF65-F5344CB8AC3E}">
        <p14:creationId xmlns:p14="http://schemas.microsoft.com/office/powerpoint/2010/main" val="478729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0" name="Freeform: Shape 39">
            <a:extLst>
              <a:ext uri="{FF2B5EF4-FFF2-40B4-BE49-F238E27FC236}">
                <a16:creationId xmlns:a16="http://schemas.microsoft.com/office/drawing/2014/main" id="{7A08E557-10DB-421A-876E-1AE58F8E0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42" name="Rectangle 41">
            <a:extLst>
              <a:ext uri="{FF2B5EF4-FFF2-40B4-BE49-F238E27FC236}">
                <a16:creationId xmlns:a16="http://schemas.microsoft.com/office/drawing/2014/main" id="{6AE74EBA-D2C0-48AE-BC45-68F2A5D40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FB26DDCB-14E3-4156-835C-B9A6A4300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203942" cy="21289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160027CB-3C27-FC4C-AEF9-685A21EA1B94}"/>
              </a:ext>
            </a:extLst>
          </p:cNvPr>
          <p:cNvSpPr>
            <a:spLocks noGrp="1"/>
          </p:cNvSpPr>
          <p:nvPr>
            <p:ph type="title"/>
          </p:nvPr>
        </p:nvSpPr>
        <p:spPr>
          <a:xfrm>
            <a:off x="914400" y="591670"/>
            <a:ext cx="9914860" cy="1105648"/>
          </a:xfrm>
        </p:spPr>
        <p:txBody>
          <a:bodyPr vert="horz" lIns="91440" tIns="45720" rIns="91440" bIns="45720" rtlCol="0" anchor="ctr">
            <a:normAutofit/>
          </a:bodyPr>
          <a:lstStyle/>
          <a:p>
            <a:pPr>
              <a:lnSpc>
                <a:spcPct val="100000"/>
              </a:lnSpc>
            </a:pPr>
            <a:r>
              <a:rPr lang="en-US" sz="4400" dirty="0">
                <a:solidFill>
                  <a:srgbClr val="FFFFFF"/>
                </a:solidFill>
                <a:latin typeface="Amasis MT Pro Black" panose="02040A04050005020304" pitchFamily="18" charset="0"/>
              </a:rPr>
              <a:t>Key Points</a:t>
            </a:r>
          </a:p>
        </p:txBody>
      </p:sp>
      <p:sp>
        <p:nvSpPr>
          <p:cNvPr id="46" name="Freeform: Shape 45">
            <a:extLst>
              <a:ext uri="{FF2B5EF4-FFF2-40B4-BE49-F238E27FC236}">
                <a16:creationId xmlns:a16="http://schemas.microsoft.com/office/drawing/2014/main" id="{83299DC6-FC4C-47A5-B9DE-DD3011E194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9860295"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Shape 47">
            <a:extLst>
              <a:ext uri="{FF2B5EF4-FFF2-40B4-BE49-F238E27FC236}">
                <a16:creationId xmlns:a16="http://schemas.microsoft.com/office/drawing/2014/main" id="{A455CAC4-59BE-4CCB-9569-D2A1AAA3A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9860295" y="0"/>
            <a:ext cx="2343647" cy="4385568"/>
          </a:xfrm>
          <a:custGeom>
            <a:avLst/>
            <a:gdLst>
              <a:gd name="connsiteX0" fmla="*/ 0 w 2343647"/>
              <a:gd name="connsiteY0" fmla="*/ 0 h 4385568"/>
              <a:gd name="connsiteX1" fmla="*/ 13818 w 2343647"/>
              <a:gd name="connsiteY1" fmla="*/ 0 h 4385568"/>
              <a:gd name="connsiteX2" fmla="*/ 34560 w 2343647"/>
              <a:gd name="connsiteY2" fmla="*/ 141658 h 4385568"/>
              <a:gd name="connsiteX3" fmla="*/ 2208831 w 2343647"/>
              <a:gd name="connsiteY3" fmla="*/ 2118828 h 4385568"/>
              <a:gd name="connsiteX4" fmla="*/ 2343647 w 2343647"/>
              <a:gd name="connsiteY4" fmla="*/ 2125211 h 4385568"/>
              <a:gd name="connsiteX5" fmla="*/ 2208831 w 2343647"/>
              <a:gd name="connsiteY5" fmla="*/ 2131594 h 4385568"/>
              <a:gd name="connsiteX6" fmla="*/ 3143 w 2343647"/>
              <a:gd name="connsiteY6" fmla="*/ 4323325 h 4385568"/>
              <a:gd name="connsiteX7" fmla="*/ 0 w 2343647"/>
              <a:gd name="connsiteY7" fmla="*/ 4385568 h 4385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43647" h="4385568">
                <a:moveTo>
                  <a:pt x="0" y="0"/>
                </a:moveTo>
                <a:lnTo>
                  <a:pt x="13818" y="0"/>
                </a:lnTo>
                <a:lnTo>
                  <a:pt x="34560" y="141658"/>
                </a:lnTo>
                <a:cubicBezTo>
                  <a:pt x="237593" y="1199063"/>
                  <a:pt x="1119361" y="2015131"/>
                  <a:pt x="2208831" y="2118828"/>
                </a:cubicBezTo>
                <a:lnTo>
                  <a:pt x="2343647" y="2125211"/>
                </a:lnTo>
                <a:lnTo>
                  <a:pt x="2208831" y="2131594"/>
                </a:lnTo>
                <a:cubicBezTo>
                  <a:pt x="1046730" y="2242204"/>
                  <a:pt x="120947" y="3163335"/>
                  <a:pt x="3143" y="4323325"/>
                </a:cubicBezTo>
                <a:lnTo>
                  <a:pt x="0" y="4385568"/>
                </a:ln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Slide Number Placeholder 1">
            <a:extLst>
              <a:ext uri="{FF2B5EF4-FFF2-40B4-BE49-F238E27FC236}">
                <a16:creationId xmlns:a16="http://schemas.microsoft.com/office/drawing/2014/main" id="{616BFA23-AB5B-BA88-E233-DE14DED5A297}"/>
              </a:ext>
            </a:extLst>
          </p:cNvPr>
          <p:cNvSpPr>
            <a:spLocks noGrp="1"/>
          </p:cNvSpPr>
          <p:nvPr>
            <p:ph type="sldNum" sz="quarter" idx="4"/>
          </p:nvPr>
        </p:nvSpPr>
        <p:spPr>
          <a:xfrm>
            <a:off x="11391152" y="6434524"/>
            <a:ext cx="693261" cy="365125"/>
          </a:xfrm>
        </p:spPr>
        <p:txBody>
          <a:bodyPr vert="horz" lIns="91440" tIns="45720" rIns="91440" bIns="45720" rtlCol="0" anchor="ctr">
            <a:normAutofit/>
          </a:bodyPr>
          <a:lstStyle/>
          <a:p>
            <a:pPr marR="0" lvl="0" indent="0" algn="r" fontAlgn="auto">
              <a:lnSpc>
                <a:spcPct val="90000"/>
              </a:lnSpc>
              <a:spcBef>
                <a:spcPts val="0"/>
              </a:spcBef>
              <a:spcAft>
                <a:spcPts val="600"/>
              </a:spcAft>
              <a:buClrTx/>
              <a:buSzTx/>
              <a:buFontTx/>
              <a:buNone/>
              <a:tabLst/>
              <a:defRPr/>
            </a:pPr>
            <a:fld id="{08AB70BE-1769-45B8-85A6-0C837432C7E6}" type="slidenum">
              <a:rPr kumimoji="0" lang="en-US" sz="1900" b="0" i="0" u="none" strike="noStrike" cap="none" spc="0" normalizeH="0" baseline="0" noProof="0">
                <a:ln>
                  <a:noFill/>
                </a:ln>
                <a:solidFill>
                  <a:schemeClr val="accent2"/>
                </a:solidFill>
                <a:effectLst/>
                <a:uLnTx/>
                <a:uFillTx/>
              </a:rPr>
              <a:pPr marR="0" lvl="0" indent="0" algn="r" fontAlgn="auto">
                <a:lnSpc>
                  <a:spcPct val="90000"/>
                </a:lnSpc>
                <a:spcBef>
                  <a:spcPts val="0"/>
                </a:spcBef>
                <a:spcAft>
                  <a:spcPts val="600"/>
                </a:spcAft>
                <a:buClrTx/>
                <a:buSzTx/>
                <a:buFontTx/>
                <a:buNone/>
                <a:tabLst/>
                <a:defRPr/>
              </a:pPr>
              <a:t>6</a:t>
            </a:fld>
            <a:endParaRPr kumimoji="0" lang="en-US" sz="1900" b="0" i="0" u="none" strike="noStrike" cap="none" spc="0" normalizeH="0" baseline="0" noProof="0">
              <a:ln>
                <a:noFill/>
              </a:ln>
              <a:solidFill>
                <a:schemeClr val="accent2"/>
              </a:solidFill>
              <a:effectLst/>
              <a:uLnTx/>
              <a:uFillTx/>
            </a:endParaRPr>
          </a:p>
        </p:txBody>
      </p:sp>
      <p:graphicFrame>
        <p:nvGraphicFramePr>
          <p:cNvPr id="6" name="Content Placeholder 3">
            <a:extLst>
              <a:ext uri="{FF2B5EF4-FFF2-40B4-BE49-F238E27FC236}">
                <a16:creationId xmlns:a16="http://schemas.microsoft.com/office/drawing/2014/main" id="{B584CACE-A7D1-CB08-BBDA-BBA86125248F}"/>
              </a:ext>
            </a:extLst>
          </p:cNvPr>
          <p:cNvGraphicFramePr>
            <a:graphicFrameLocks noGrp="1"/>
          </p:cNvGraphicFramePr>
          <p:nvPr>
            <p:ph sz="quarter" idx="10"/>
            <p:extLst>
              <p:ext uri="{D42A27DB-BD31-4B8C-83A1-F6EECF244321}">
                <p14:modId xmlns:p14="http://schemas.microsoft.com/office/powerpoint/2010/main" val="4094757950"/>
              </p:ext>
            </p:extLst>
          </p:nvPr>
        </p:nvGraphicFramePr>
        <p:xfrm>
          <a:off x="211394" y="2185445"/>
          <a:ext cx="10972800" cy="45106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00991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D593E0-0C15-DF6C-D884-55553F68F8A7}"/>
              </a:ext>
            </a:extLst>
          </p:cNvPr>
          <p:cNvSpPr>
            <a:spLocks noGrp="1"/>
          </p:cNvSpPr>
          <p:nvPr>
            <p:ph idx="1"/>
          </p:nvPr>
        </p:nvSpPr>
        <p:spPr>
          <a:xfrm>
            <a:off x="838200" y="1817887"/>
            <a:ext cx="10515600" cy="4486275"/>
          </a:xfrm>
        </p:spPr>
        <p:txBody>
          <a:bodyPr>
            <a:normAutofit/>
          </a:bodyPr>
          <a:lstStyle/>
          <a:p>
            <a:pPr marL="0" marR="0" lvl="0" indent="0" algn="ctr" defTabSz="914400" rtl="0" eaLnBrk="1" fontAlgn="auto" latinLnBrk="0" hangingPunct="1">
              <a:lnSpc>
                <a:spcPct val="90000"/>
              </a:lnSpc>
              <a:spcBef>
                <a:spcPts val="1000"/>
              </a:spcBef>
              <a:spcAft>
                <a:spcPts val="0"/>
              </a:spcAft>
              <a:buClrTx/>
              <a:buSzTx/>
              <a:buNone/>
              <a:tabLst/>
              <a:defRPr/>
            </a:pPr>
            <a:r>
              <a:rPr kumimoji="0" lang="en-US" sz="2800" b="0" i="0" u="none" strike="noStrike" kern="1200" cap="none" spc="0" normalizeH="0" baseline="0" noProof="0" dirty="0">
                <a:ln>
                  <a:noFill/>
                </a:ln>
                <a:solidFill>
                  <a:prstClr val="black"/>
                </a:solidFill>
                <a:effectLst/>
                <a:uLnTx/>
                <a:uFillTx/>
                <a:latin typeface="Amasis MT Pro" panose="02040504050005020304" pitchFamily="18" charset="0"/>
                <a:cs typeface="Arial" panose="020B0604020202020204" pitchFamily="34" charset="0"/>
              </a:rPr>
              <a:t>Authority to </a:t>
            </a:r>
            <a:r>
              <a:rPr lang="en-US" sz="2800" dirty="0">
                <a:solidFill>
                  <a:prstClr val="black"/>
                </a:solidFill>
                <a:latin typeface="Amasis MT Pro" panose="02040504050005020304" pitchFamily="18" charset="0"/>
                <a:cs typeface="Arial" panose="020B0604020202020204" pitchFamily="34" charset="0"/>
              </a:rPr>
              <a:t>approve waivers is granted through </a:t>
            </a:r>
            <a:r>
              <a:rPr kumimoji="0" lang="en-US" sz="2800" b="0" i="0" u="none" strike="noStrike" kern="1200" cap="none" spc="0" normalizeH="0" baseline="0" noProof="0" dirty="0">
                <a:ln>
                  <a:noFill/>
                </a:ln>
                <a:solidFill>
                  <a:prstClr val="black"/>
                </a:solidFill>
                <a:effectLst/>
                <a:uLnTx/>
                <a:uFillTx/>
                <a:latin typeface="Amasis MT Pro" panose="02040504050005020304" pitchFamily="18" charset="0"/>
                <a:cs typeface="Arial" panose="020B0604020202020204" pitchFamily="34" charset="0"/>
              </a:rPr>
              <a:t>Delaware Code:</a:t>
            </a:r>
          </a:p>
          <a:p>
            <a:pPr marL="0" marR="0" lvl="0" indent="0" algn="ctr" defTabSz="914400" rtl="0" eaLnBrk="1" fontAlgn="auto" latinLnBrk="0" hangingPunct="1">
              <a:lnSpc>
                <a:spcPct val="90000"/>
              </a:lnSpc>
              <a:spcBef>
                <a:spcPts val="1000"/>
              </a:spcBef>
              <a:spcAft>
                <a:spcPts val="0"/>
              </a:spcAft>
              <a:buClrTx/>
              <a:buSzTx/>
              <a:buNone/>
              <a:tabLst/>
              <a:defRPr/>
            </a:pPr>
            <a:endParaRPr lang="en-US"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marL="0" marR="0" lvl="0" indent="0" defTabSz="914400" rtl="0" eaLnBrk="1" fontAlgn="auto" latinLnBrk="0" hangingPunct="1">
              <a:lnSpc>
                <a:spcPct val="90000"/>
              </a:lnSpc>
              <a:spcBef>
                <a:spcPts val="1000"/>
              </a:spcBef>
              <a:spcAft>
                <a:spcPts val="0"/>
              </a:spcAft>
              <a:buClrTx/>
              <a:buSzTx/>
              <a:buNone/>
              <a:tabLst/>
              <a:defRPr/>
            </a:pPr>
            <a:r>
              <a:rPr kumimoji="0" lang="en-US" b="1" i="0" u="none" strike="noStrike" kern="1200" cap="none" spc="0" normalizeH="0" baseline="0" noProof="0" dirty="0">
                <a:ln>
                  <a:noFill/>
                </a:ln>
                <a:solidFill>
                  <a:srgbClr val="000000"/>
                </a:solidFill>
                <a:effectLst/>
                <a:uLnTx/>
                <a:uFillTx/>
                <a:latin typeface="Amasis MT Pro" panose="02040504050005020304" pitchFamily="18" charset="0"/>
                <a:ea typeface="Times New Roman" panose="02020603050405020304" pitchFamily="18" charset="0"/>
                <a:cs typeface="Arial" panose="020B0604020202020204" pitchFamily="34" charset="0"/>
              </a:rPr>
              <a:t>16 DE CODE,</a:t>
            </a:r>
            <a:r>
              <a:rPr kumimoji="0" lang="en-US" b="0" i="0" u="none" strike="noStrike" kern="1200" cap="none" spc="0" normalizeH="0" baseline="0" noProof="0" dirty="0">
                <a:ln>
                  <a:noFill/>
                </a:ln>
                <a:solidFill>
                  <a:srgbClr val="000000"/>
                </a:solidFill>
                <a:effectLst/>
                <a:uLnTx/>
                <a:uFillTx/>
                <a:latin typeface="Amasis MT Pro" panose="02040504050005020304" pitchFamily="18" charset="0"/>
                <a:ea typeface="Times New Roman" panose="02020603050405020304" pitchFamily="18" charset="0"/>
                <a:cs typeface="Arial" panose="020B0604020202020204" pitchFamily="34" charset="0"/>
              </a:rPr>
              <a:t> Chapter 11, § 1168. Waiver.</a:t>
            </a:r>
            <a:endParaRPr kumimoji="0" lang="en-US" b="0" i="0" u="none" strike="noStrike" kern="1200" cap="none" spc="0" normalizeH="0" baseline="0" noProof="0" dirty="0">
              <a:ln>
                <a:noFill/>
              </a:ln>
              <a:solidFill>
                <a:prstClr val="black"/>
              </a:solidFill>
              <a:effectLst/>
              <a:uLnTx/>
              <a:uFillTx/>
              <a:latin typeface="Amasis MT Pro" panose="02040504050005020304" pitchFamily="18"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r>
              <a:rPr lang="en-US" dirty="0">
                <a:solidFill>
                  <a:prstClr val="black"/>
                </a:solidFill>
                <a:latin typeface="Amasis MT Pro" panose="02040504050005020304" pitchFamily="18" charset="0"/>
                <a:ea typeface="Times New Roman" panose="02020603050405020304" pitchFamily="18" charset="0"/>
                <a:cs typeface="Arial" panose="020B0604020202020204" pitchFamily="34" charset="0"/>
              </a:rPr>
              <a:t>	</a:t>
            </a:r>
            <a:r>
              <a:rPr kumimoji="0" lang="en-US" b="0" i="0" u="none" strike="noStrike" kern="1200" cap="none" spc="0" normalizeH="0" baseline="0" noProof="0" dirty="0">
                <a:ln>
                  <a:noFill/>
                </a:ln>
                <a:solidFill>
                  <a:prstClr val="black"/>
                </a:solidFill>
                <a:effectLst/>
                <a:uLnTx/>
                <a:uFillTx/>
                <a:latin typeface="Amasis MT Pro" panose="02040504050005020304" pitchFamily="18" charset="0"/>
                <a:ea typeface="Times New Roman" panose="02020603050405020304" pitchFamily="18" charset="0"/>
                <a:cs typeface="Arial" panose="020B0604020202020204" pitchFamily="34" charset="0"/>
              </a:rPr>
              <a:t>A residential health facility may seek from the Delaware Nursing Home Residents Quality Assurance Commission a time-limited waiver of the minimum staffing requirements required under §1162(c) and (e) of this title. Such waiver will only be granted upon a showing of exigent circumstances, including but not limited to documented evidence of the facility’s best efforts to meet the minimum staffing requirements under §1162(c) and (e) of this title. Any such waiver will be time-limited and will include a plan and a timeline for compliance with this chapter. The Commission may seek input from the Department of Labor in terms of issues of labor availability in connection with any waiver request under this section.</a:t>
            </a:r>
            <a:endParaRPr kumimoji="0" lang="en-US" b="0" i="0" u="none" strike="noStrike" kern="1200" cap="none" spc="0" normalizeH="0" baseline="0" noProof="0" dirty="0">
              <a:ln>
                <a:noFill/>
              </a:ln>
              <a:solidFill>
                <a:prstClr val="black"/>
              </a:solidFill>
              <a:effectLst/>
              <a:uLnTx/>
              <a:uFillTx/>
              <a:latin typeface="Amasis MT Pro" panose="02040504050005020304" pitchFamily="18" charset="0"/>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indent="0">
              <a:buNone/>
            </a:pPr>
            <a:endParaRPr lang="en-US" dirty="0"/>
          </a:p>
        </p:txBody>
      </p:sp>
      <p:sp>
        <p:nvSpPr>
          <p:cNvPr id="4" name="Date Placeholder 3">
            <a:extLst>
              <a:ext uri="{FF2B5EF4-FFF2-40B4-BE49-F238E27FC236}">
                <a16:creationId xmlns:a16="http://schemas.microsoft.com/office/drawing/2014/main" id="{0D5CDA91-0211-D25C-26F5-DE5C458DEBA3}"/>
              </a:ext>
            </a:extLst>
          </p:cNvPr>
          <p:cNvSpPr>
            <a:spLocks noGrp="1"/>
          </p:cNvSpPr>
          <p:nvPr>
            <p:ph type="dt" sz="half" idx="10"/>
          </p:nvPr>
        </p:nvSpPr>
        <p:spPr/>
        <p:txBody>
          <a:bodyPr/>
          <a:lstStyle/>
          <a:p>
            <a:fld id="{E64F4A7E-7310-4EB8-B7F2-4DB67820DD5B}" type="datetime1">
              <a:rPr lang="en-US" smtClean="0"/>
              <a:t>10/4/2024</a:t>
            </a:fld>
            <a:endParaRPr lang="en-US"/>
          </a:p>
        </p:txBody>
      </p:sp>
      <p:sp>
        <p:nvSpPr>
          <p:cNvPr id="5" name="Slide Number Placeholder 4">
            <a:extLst>
              <a:ext uri="{FF2B5EF4-FFF2-40B4-BE49-F238E27FC236}">
                <a16:creationId xmlns:a16="http://schemas.microsoft.com/office/drawing/2014/main" id="{4AC9984F-1E7F-0736-843E-573DC6274E70}"/>
              </a:ext>
            </a:extLst>
          </p:cNvPr>
          <p:cNvSpPr>
            <a:spLocks noGrp="1"/>
          </p:cNvSpPr>
          <p:nvPr>
            <p:ph type="sldNum" sz="quarter" idx="12"/>
          </p:nvPr>
        </p:nvSpPr>
        <p:spPr/>
        <p:txBody>
          <a:bodyPr/>
          <a:lstStyle/>
          <a:p>
            <a:fld id="{37D13243-A983-447D-B4B4-82366765C8AA}" type="slidenum">
              <a:rPr lang="en-US" sz="2000" smtClean="0"/>
              <a:t>7</a:t>
            </a:fld>
            <a:endParaRPr lang="en-US" sz="2000" dirty="0"/>
          </a:p>
        </p:txBody>
      </p:sp>
      <p:sp>
        <p:nvSpPr>
          <p:cNvPr id="8" name="Title 1">
            <a:extLst>
              <a:ext uri="{FF2B5EF4-FFF2-40B4-BE49-F238E27FC236}">
                <a16:creationId xmlns:a16="http://schemas.microsoft.com/office/drawing/2014/main" id="{CA48C999-E87D-D6A0-D5CE-88C74B4B42ED}"/>
              </a:ext>
            </a:extLst>
          </p:cNvPr>
          <p:cNvSpPr>
            <a:spLocks noGrp="1"/>
          </p:cNvSpPr>
          <p:nvPr>
            <p:ph type="title"/>
          </p:nvPr>
        </p:nvSpPr>
        <p:spPr>
          <a:xfrm>
            <a:off x="291922" y="653301"/>
            <a:ext cx="11290478" cy="1105648"/>
          </a:xfrm>
        </p:spPr>
        <p:txBody>
          <a:bodyPr>
            <a:normAutofit fontScale="90000"/>
          </a:bodyPr>
          <a:lstStyle/>
          <a:p>
            <a:pPr algn="ctr">
              <a:lnSpc>
                <a:spcPct val="90000"/>
              </a:lnSpc>
            </a:pPr>
            <a: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t>Delaware Nursing Home Residents Quality Assurance Commission</a:t>
            </a:r>
            <a:br>
              <a:rPr kumimoji="0" lang="en-US" sz="2800" b="0" i="1" u="none" strike="noStrike" kern="1200" cap="none" spc="0" normalizeH="0" baseline="0" noProof="0" dirty="0">
                <a:ln>
                  <a:noFill/>
                </a:ln>
                <a:solidFill>
                  <a:schemeClr val="tx1"/>
                </a:solidFill>
                <a:effectLst/>
                <a:uLnTx/>
                <a:uFillTx/>
                <a:latin typeface="Amasis MT Pro" panose="02040504050005020304" pitchFamily="18" charset="0"/>
              </a:rPr>
            </a:br>
            <a:r>
              <a:rPr lang="en-US" sz="2800" b="1" dirty="0">
                <a:solidFill>
                  <a:schemeClr val="tx1"/>
                </a:solidFill>
                <a:latin typeface="Amasis MT Pro" panose="02040504050005020304" pitchFamily="18" charset="0"/>
                <a:ea typeface="Times New Roman" panose="02020603050405020304" pitchFamily="18" charset="0"/>
              </a:rPr>
              <a:t>EAGLES LAW STAFFING RATIO WAIVER APPLICATION INSTRUCTIONS</a:t>
            </a:r>
            <a:br>
              <a:rPr lang="en-US" sz="1200" b="1" dirty="0">
                <a:solidFill>
                  <a:schemeClr val="tx1"/>
                </a:solidFill>
                <a:latin typeface="Amasis MT Pro" panose="02040504050005020304" pitchFamily="18" charset="0"/>
              </a:rPr>
            </a:br>
            <a:endParaRPr lang="en-US" sz="2800" dirty="0">
              <a:solidFill>
                <a:schemeClr val="tx1"/>
              </a:solidFill>
            </a:endParaRPr>
          </a:p>
        </p:txBody>
      </p:sp>
    </p:spTree>
    <p:extLst>
      <p:ext uri="{BB962C8B-B14F-4D97-AF65-F5344CB8AC3E}">
        <p14:creationId xmlns:p14="http://schemas.microsoft.com/office/powerpoint/2010/main" val="3852221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 name="Freeform: Shape 10">
            <a:extLst>
              <a:ext uri="{FF2B5EF4-FFF2-40B4-BE49-F238E27FC236}">
                <a16:creationId xmlns:a16="http://schemas.microsoft.com/office/drawing/2014/main" id="{7A08E557-10DB-421A-876E-1AE58F8E07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44703"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2" name="Rectangle 12">
            <a:extLst>
              <a:ext uri="{FF2B5EF4-FFF2-40B4-BE49-F238E27FC236}">
                <a16:creationId xmlns:a16="http://schemas.microsoft.com/office/drawing/2014/main" id="{7EFE8E1C-6E21-431C-9566-DBE21EB86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14">
            <a:extLst>
              <a:ext uri="{FF2B5EF4-FFF2-40B4-BE49-F238E27FC236}">
                <a16:creationId xmlns:a16="http://schemas.microsoft.com/office/drawing/2014/main" id="{7CB7A76F-CC93-42A5-9502-CBD469E993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56" y="0"/>
            <a:ext cx="12186844" cy="2128964"/>
          </a:xfrm>
          <a:custGeom>
            <a:avLst/>
            <a:gdLst>
              <a:gd name="connsiteX0" fmla="*/ 0 w 12186844"/>
              <a:gd name="connsiteY0" fmla="*/ 0 h 2128964"/>
              <a:gd name="connsiteX1" fmla="*/ 12186844 w 12186844"/>
              <a:gd name="connsiteY1" fmla="*/ 0 h 2128964"/>
              <a:gd name="connsiteX2" fmla="*/ 12186844 w 12186844"/>
              <a:gd name="connsiteY2" fmla="*/ 2128964 h 2128964"/>
              <a:gd name="connsiteX3" fmla="*/ 2247277 w 12186844"/>
              <a:gd name="connsiteY3" fmla="*/ 2128964 h 2128964"/>
              <a:gd name="connsiteX4" fmla="*/ 2326545 w 12186844"/>
              <a:gd name="connsiteY4" fmla="*/ 2125211 h 2128964"/>
              <a:gd name="connsiteX5" fmla="*/ 2191729 w 12186844"/>
              <a:gd name="connsiteY5" fmla="*/ 2118828 h 2128964"/>
              <a:gd name="connsiteX6" fmla="*/ 66975 w 12186844"/>
              <a:gd name="connsiteY6" fmla="*/ 349781 h 2128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6844" h="2128964">
                <a:moveTo>
                  <a:pt x="0" y="0"/>
                </a:moveTo>
                <a:lnTo>
                  <a:pt x="12186844" y="0"/>
                </a:lnTo>
                <a:lnTo>
                  <a:pt x="12186844" y="2128964"/>
                </a:lnTo>
                <a:lnTo>
                  <a:pt x="2247277" y="2128964"/>
                </a:lnTo>
                <a:lnTo>
                  <a:pt x="2326545" y="2125211"/>
                </a:lnTo>
                <a:lnTo>
                  <a:pt x="2191729" y="2118828"/>
                </a:lnTo>
                <a:cubicBezTo>
                  <a:pt x="1174891" y="2022044"/>
                  <a:pt x="338983" y="1304706"/>
                  <a:pt x="66975" y="349781"/>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16">
            <a:extLst>
              <a:ext uri="{FF2B5EF4-FFF2-40B4-BE49-F238E27FC236}">
                <a16:creationId xmlns:a16="http://schemas.microsoft.com/office/drawing/2014/main" id="{CC2217DE-76DC-41C2-B926-88035EF63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33672" y="0"/>
            <a:ext cx="2353172" cy="2431959"/>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accent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34F672E-C4F5-4589-5B5F-85600A460BFF}"/>
              </a:ext>
            </a:extLst>
          </p:cNvPr>
          <p:cNvSpPr>
            <a:spLocks noGrp="1"/>
          </p:cNvSpPr>
          <p:nvPr>
            <p:ph type="title"/>
          </p:nvPr>
        </p:nvSpPr>
        <p:spPr>
          <a:xfrm>
            <a:off x="914401" y="443947"/>
            <a:ext cx="9914859" cy="1298713"/>
          </a:xfrm>
        </p:spPr>
        <p:txBody>
          <a:bodyPr vert="horz" lIns="91440" tIns="45720" rIns="91440" bIns="45720" rtlCol="0" anchor="ctr">
            <a:normAutofit fontScale="90000"/>
          </a:bodyPr>
          <a:lstStyle/>
          <a:p>
            <a:pPr>
              <a:lnSpc>
                <a:spcPct val="100000"/>
              </a:lnSpc>
            </a:pPr>
            <a:r>
              <a:rPr lang="en-US" sz="4800" dirty="0">
                <a:solidFill>
                  <a:srgbClr val="FFFFFF"/>
                </a:solidFill>
                <a:latin typeface="Amasis MT Pro Black" panose="02040A04050005020304" pitchFamily="18" charset="0"/>
              </a:rPr>
              <a:t>Steps to Complete </a:t>
            </a:r>
            <a:br>
              <a:rPr lang="en-US" sz="4800" dirty="0">
                <a:solidFill>
                  <a:srgbClr val="FFFFFF"/>
                </a:solidFill>
                <a:latin typeface="Amasis MT Pro Black" panose="02040A04050005020304" pitchFamily="18" charset="0"/>
              </a:rPr>
            </a:br>
            <a:r>
              <a:rPr lang="en-US" sz="4800" dirty="0">
                <a:solidFill>
                  <a:srgbClr val="FFFFFF"/>
                </a:solidFill>
                <a:latin typeface="Amasis MT Pro Black" panose="02040A04050005020304" pitchFamily="18" charset="0"/>
              </a:rPr>
              <a:t>Application Form	</a:t>
            </a:r>
          </a:p>
        </p:txBody>
      </p:sp>
      <p:sp>
        <p:nvSpPr>
          <p:cNvPr id="4" name="Slide Number Placeholder 3">
            <a:extLst>
              <a:ext uri="{FF2B5EF4-FFF2-40B4-BE49-F238E27FC236}">
                <a16:creationId xmlns:a16="http://schemas.microsoft.com/office/drawing/2014/main" id="{425CC94A-59F9-1C8E-540E-1C42F408F78A}"/>
              </a:ext>
            </a:extLst>
          </p:cNvPr>
          <p:cNvSpPr>
            <a:spLocks noGrp="1"/>
          </p:cNvSpPr>
          <p:nvPr>
            <p:ph type="sldNum" sz="quarter" idx="4"/>
          </p:nvPr>
        </p:nvSpPr>
        <p:spPr>
          <a:xfrm>
            <a:off x="11391152" y="6434524"/>
            <a:ext cx="693261" cy="365125"/>
          </a:xfrm>
        </p:spPr>
        <p:txBody>
          <a:bodyPr vert="horz" lIns="91440" tIns="45720" rIns="91440" bIns="45720" rtlCol="0" anchor="ctr">
            <a:normAutofit/>
          </a:bodyPr>
          <a:lstStyle/>
          <a:p>
            <a:pPr algn="r">
              <a:lnSpc>
                <a:spcPct val="90000"/>
              </a:lnSpc>
              <a:spcAft>
                <a:spcPts val="600"/>
              </a:spcAft>
            </a:pPr>
            <a:fld id="{08AB70BE-1769-45B8-85A6-0C837432C7E6}" type="slidenum">
              <a:rPr lang="en-US" sz="1900">
                <a:solidFill>
                  <a:schemeClr val="accent2"/>
                </a:solidFill>
              </a:rPr>
              <a:pPr algn="r">
                <a:lnSpc>
                  <a:spcPct val="90000"/>
                </a:lnSpc>
                <a:spcAft>
                  <a:spcPts val="600"/>
                </a:spcAft>
              </a:pPr>
              <a:t>8</a:t>
            </a:fld>
            <a:endParaRPr lang="en-US" sz="1900">
              <a:solidFill>
                <a:schemeClr val="accent2"/>
              </a:solidFill>
            </a:endParaRPr>
          </a:p>
        </p:txBody>
      </p:sp>
      <p:graphicFrame>
        <p:nvGraphicFramePr>
          <p:cNvPr id="25" name="Content Placeholder 4">
            <a:extLst>
              <a:ext uri="{FF2B5EF4-FFF2-40B4-BE49-F238E27FC236}">
                <a16:creationId xmlns:a16="http://schemas.microsoft.com/office/drawing/2014/main" id="{B902C641-F4E8-0839-4450-A99B981355E9}"/>
              </a:ext>
            </a:extLst>
          </p:cNvPr>
          <p:cNvGraphicFramePr>
            <a:graphicFrameLocks noGrp="1"/>
          </p:cNvGraphicFramePr>
          <p:nvPr>
            <p:ph sz="quarter" idx="10"/>
            <p:extLst>
              <p:ext uri="{D42A27DB-BD31-4B8C-83A1-F6EECF244321}">
                <p14:modId xmlns:p14="http://schemas.microsoft.com/office/powerpoint/2010/main" val="660282177"/>
              </p:ext>
            </p:extLst>
          </p:nvPr>
        </p:nvGraphicFramePr>
        <p:xfrm>
          <a:off x="914400" y="2705100"/>
          <a:ext cx="10363200" cy="3471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2006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AA07D-89EF-E111-8B01-BDF194278AC1}"/>
              </a:ext>
            </a:extLst>
          </p:cNvPr>
          <p:cNvSpPr>
            <a:spLocks noGrp="1"/>
          </p:cNvSpPr>
          <p:nvPr>
            <p:ph type="title"/>
          </p:nvPr>
        </p:nvSpPr>
        <p:spPr>
          <a:xfrm>
            <a:off x="1760723" y="419653"/>
            <a:ext cx="8690533" cy="1288499"/>
          </a:xfrm>
        </p:spPr>
        <p:txBody>
          <a:bodyPr/>
          <a:lstStyle/>
          <a:p>
            <a:pPr algn="ctr"/>
            <a:r>
              <a:rPr kumimoji="0" lang="en-US" sz="2800" b="0" i="1" u="none" strike="noStrike" kern="1200" cap="none" spc="0" normalizeH="0" baseline="0" noProof="0" dirty="0">
                <a:ln>
                  <a:noFill/>
                </a:ln>
                <a:effectLst/>
                <a:uLnTx/>
                <a:uFillTx/>
                <a:latin typeface="Amasis MT Pro Black" panose="02040A04050005020304" pitchFamily="18" charset="0"/>
              </a:rPr>
              <a:t>Delaware Nursing Home Residents Quality Assurance Commission</a:t>
            </a:r>
            <a:endParaRPr lang="en-US" dirty="0">
              <a:latin typeface="Amasis MT Pro Black" panose="02040A04050005020304" pitchFamily="18" charset="0"/>
            </a:endParaRPr>
          </a:p>
        </p:txBody>
      </p:sp>
      <p:sp>
        <p:nvSpPr>
          <p:cNvPr id="3" name="Content Placeholder 2">
            <a:extLst>
              <a:ext uri="{FF2B5EF4-FFF2-40B4-BE49-F238E27FC236}">
                <a16:creationId xmlns:a16="http://schemas.microsoft.com/office/drawing/2014/main" id="{EE6E6BBC-FAC2-2E84-73BF-6E97F9D7AF54}"/>
              </a:ext>
            </a:extLst>
          </p:cNvPr>
          <p:cNvSpPr>
            <a:spLocks noGrp="1"/>
          </p:cNvSpPr>
          <p:nvPr>
            <p:ph sz="quarter" idx="10"/>
          </p:nvPr>
        </p:nvSpPr>
        <p:spPr>
          <a:xfrm>
            <a:off x="1745739" y="2452259"/>
            <a:ext cx="8700522" cy="1953481"/>
          </a:xfrm>
        </p:spPr>
        <p:txBody>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5400" b="1" i="0" u="none" strike="noStrike" kern="1200" cap="none" spc="0" normalizeH="0" baseline="0" noProof="0" dirty="0">
                <a:ln>
                  <a:noFill/>
                </a:ln>
                <a:effectLst/>
                <a:uLnTx/>
                <a:uFillTx/>
                <a:latin typeface="Amasis MT Pro Black" panose="02040A04050005020304" pitchFamily="18" charset="0"/>
                <a:ea typeface="Times New Roman" panose="02020603050405020304" pitchFamily="18" charset="0"/>
              </a:rPr>
              <a:t>APPLICATION FORM INSTRUCTIONS</a:t>
            </a:r>
            <a:endParaRPr kumimoji="0" lang="en-US" sz="5400" b="0" i="0" u="none" strike="noStrike" kern="1200" cap="none" spc="0" normalizeH="0" baseline="0" noProof="0" dirty="0">
              <a:ln>
                <a:noFill/>
              </a:ln>
              <a:effectLst/>
              <a:uLnTx/>
              <a:uFillTx/>
              <a:latin typeface="Amasis MT Pro Black" panose="02040A04050005020304" pitchFamily="18" charset="0"/>
            </a:endParaRPr>
          </a:p>
          <a:p>
            <a:endParaRPr lang="en-US" dirty="0"/>
          </a:p>
        </p:txBody>
      </p:sp>
      <p:sp>
        <p:nvSpPr>
          <p:cNvPr id="5" name="Slide Number Placeholder 4">
            <a:extLst>
              <a:ext uri="{FF2B5EF4-FFF2-40B4-BE49-F238E27FC236}">
                <a16:creationId xmlns:a16="http://schemas.microsoft.com/office/drawing/2014/main" id="{46F7AD4B-5013-5303-510F-563F27D886D8}"/>
              </a:ext>
            </a:extLst>
          </p:cNvPr>
          <p:cNvSpPr>
            <a:spLocks noGrp="1"/>
          </p:cNvSpPr>
          <p:nvPr>
            <p:ph type="sldNum" sz="quarter" idx="4"/>
          </p:nvPr>
        </p:nvSpPr>
        <p:spPr/>
        <p:txBody>
          <a:bodyPr/>
          <a:lstStyle/>
          <a:p>
            <a:fld id="{37D13243-A983-447D-B4B4-82366765C8AA}" type="slidenum">
              <a:rPr lang="en-US" sz="2000" smtClean="0"/>
              <a:t>9</a:t>
            </a:fld>
            <a:endParaRPr lang="en-US" sz="2000" dirty="0"/>
          </a:p>
        </p:txBody>
      </p:sp>
    </p:spTree>
    <p:extLst>
      <p:ext uri="{BB962C8B-B14F-4D97-AF65-F5344CB8AC3E}">
        <p14:creationId xmlns:p14="http://schemas.microsoft.com/office/powerpoint/2010/main" val="2526446052"/>
      </p:ext>
    </p:extLst>
  </p:cSld>
  <p:clrMapOvr>
    <a:masterClrMapping/>
  </p:clrMapOvr>
</p:sld>
</file>

<file path=ppt/theme/theme1.xml><?xml version="1.0" encoding="utf-8"?>
<a:theme xmlns:a="http://schemas.openxmlformats.org/drawingml/2006/main" name="ModOverlayVTI">
  <a:themeElements>
    <a:clrScheme name="Custom 50">
      <a:dk1>
        <a:sysClr val="windowText" lastClr="000000"/>
      </a:dk1>
      <a:lt1>
        <a:srgbClr val="F4F2EC"/>
      </a:lt1>
      <a:dk2>
        <a:srgbClr val="09283F"/>
      </a:dk2>
      <a:lt2>
        <a:srgbClr val="FFFFFF"/>
      </a:lt2>
      <a:accent1>
        <a:srgbClr val="3C9A8F"/>
      </a:accent1>
      <a:accent2>
        <a:srgbClr val="18818C"/>
      </a:accent2>
      <a:accent3>
        <a:srgbClr val="800A2F"/>
      </a:accent3>
      <a:accent4>
        <a:srgbClr val="F6635C"/>
      </a:accent4>
      <a:accent5>
        <a:srgbClr val="F48E7C"/>
      </a:accent5>
      <a:accent6>
        <a:srgbClr val="DA9D16"/>
      </a:accent6>
      <a:hlink>
        <a:srgbClr val="ED621D"/>
      </a:hlink>
      <a:folHlink>
        <a:srgbClr val="A18A6D"/>
      </a:folHlink>
    </a:clrScheme>
    <a:fontScheme name="Custom 1">
      <a:majorFont>
        <a:latin typeface="Amasis MT Pro"/>
        <a:ea typeface=""/>
        <a:cs typeface=""/>
      </a:majorFont>
      <a:minorFont>
        <a:latin typeface="Amasis M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odOverlayVTI" id="{85202D65-63D3-4793-A090-FA8DF18DC0BE}" vid="{91924FCD-E846-48AE-B233-F25A78D18B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453AF4-4FB0-4B39-9296-55DED383E9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D7C3E5-1734-4636-9EC5-AEB06BF1FB20}">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4C5C2001-E626-4890-B405-22B5BD1CB05A}">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{8890FCF7-6235-42D1-9D9A-1DFE76BF408B}tf89118109_win32</Template>
  <TotalTime>1213</TotalTime>
  <Words>2841</Words>
  <Application>Microsoft Office PowerPoint</Application>
  <PresentationFormat>Widescreen</PresentationFormat>
  <Paragraphs>288</Paragraphs>
  <Slides>33</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Amasis MT Pro</vt:lpstr>
      <vt:lpstr>Amasis MT Pro Black</vt:lpstr>
      <vt:lpstr>Arial</vt:lpstr>
      <vt:lpstr>Calibri</vt:lpstr>
      <vt:lpstr>Times New Roman</vt:lpstr>
      <vt:lpstr>Wingdings</vt:lpstr>
      <vt:lpstr>ModOverlayVTI</vt:lpstr>
      <vt:lpstr>PowerPoint Presentation</vt:lpstr>
      <vt:lpstr>Delaware Nursing Home Residents Quality Assurance Commission</vt:lpstr>
      <vt:lpstr>Delaware Nursing Home Residents Quality Assurance Commission</vt:lpstr>
      <vt:lpstr>PowerPoint Presentation</vt:lpstr>
      <vt:lpstr>OBJECTIVES</vt:lpstr>
      <vt:lpstr>Key Points</vt:lpstr>
      <vt:lpstr>Delaware Nursing Home Residents Quality Assurance Commission EAGLES LAW STAFFING RATIO WAIVER APPLICATION INSTRUCTIONS </vt:lpstr>
      <vt:lpstr>Steps to Complete  Application Form </vt:lpstr>
      <vt:lpstr>Delaware Nursing Home Residents Quality Assurance Commission</vt:lpstr>
      <vt:lpstr>Delaware Nursing Home Residents Quality Assurance Commission EAGLES LAW STAFFING RATIO WAIVER APPLICATION INSTRUCTIONS </vt:lpstr>
      <vt:lpstr>EAGLES LAW STAFFING RATIO WAIVER APPLICATION INSTRUCTIONS SECTION A, QUESTIONS 1-3</vt:lpstr>
      <vt:lpstr>EAGLES LAW STAFFING RATIO WAIVER APPLICATION INSTRUCTIONS SECTION A, QUESTION 4</vt:lpstr>
      <vt:lpstr>EAGLES LAW STAFFING RATIO WAIVER APPLICATION INSTRUCTIONS SECTION A, QUESTION 5</vt:lpstr>
      <vt:lpstr>EAGLES LAW STAFFING RATIO WAIVER APPLICATION INSTRUCTIONS SECTION A, QUESTIONS 6-7</vt:lpstr>
      <vt:lpstr>EAGLES LAW STAFFING RATIO WAIVER APPLICATION INSTRUCTIONS SECTION A, QUESTION 8</vt:lpstr>
      <vt:lpstr>EAGLES LAW STAFFING RATIO WAIVER APPLICATION INSTRUCTIONS SECTION A, QUESTIONS 9-11</vt:lpstr>
      <vt:lpstr>EAGLES LAW STAFFING RATIO WAIVER APPLICATION INSTRUCTIONS SECTION A, QUESTION 12-13</vt:lpstr>
      <vt:lpstr>Delaware Nursing Home Residents Quality Assurance Commission EAGLES LAW STAFFING RATIO WAIVER APPLICATION INSTRUCTIONS </vt:lpstr>
      <vt:lpstr>EAGLES LAW STAFFING RATIO WAIVER APPLICATION INSTRUCTIONS SECTION B, QUESTIONS 1-2</vt:lpstr>
      <vt:lpstr>EAGLES LAW STAFFING RATIO WAIVER APPLICATION INSTRUCTIONS SECTION B, QUESTIONS 3-5</vt:lpstr>
      <vt:lpstr>Delaware Nursing Home Residents Quality Assurance Commission EAGLES LAW STAFFING RATIO WAIVER APPLICATION INSTRUCTIONS </vt:lpstr>
      <vt:lpstr>EAGLES LAW STAFFING RATIO WAIVER APPLICATION INSTRUCTIONS SECTION C, QUESTIONS 1-2</vt:lpstr>
      <vt:lpstr>EAGLES LAW STAFFING RATIO WAIVER APPLICATION INSTRUCTIONS SECTION C, QUESTIONS 3-5</vt:lpstr>
      <vt:lpstr>EAGLES LAW STAFFING RATIO WAIVER APPLICATION INSTRUCTIONS SECTION C, QUESTIONS 6-7</vt:lpstr>
      <vt:lpstr>Delaware Nursing Home Residents Quality Assurance Commission EAGLES LAW STAFFING RATIO WAIVER APPLICATION </vt:lpstr>
      <vt:lpstr>EAGLES LAW STAFFING RATIO WAIVER APPLICATION INSTRUCTIONS</vt:lpstr>
      <vt:lpstr>EAGLES LAW STAFFING RATIO WAIVER APPLICATION INSTRUCTIONS</vt:lpstr>
      <vt:lpstr>Next Steps</vt:lpstr>
      <vt:lpstr>EAGLES LAW STAFFING RATIO WAIVER APPLICATION INSTRUCTIONS</vt:lpstr>
      <vt:lpstr>Delaware Nursing Home Residents Quality Assurance Commission EAGLES LAW STAFFING RATIO WAIVER APPLICATION INSTRUCTIONS </vt:lpstr>
      <vt:lpstr>Delaware Nursing Home Residents Quality Assurance Commission EAGLES LAW STAFFING RATIO WAIVER APPLICATION INSTRUCTIONS </vt:lpstr>
      <vt:lpstr>Delaware Nursing Home Residents Quality Assurance Commission EAGLES LAW STAFFING RATIO WAIVER APPLICATION INSTRUCTIONS </vt:lpstr>
      <vt:lpstr>Thank you!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Winters, Melissa (DHSS)</dc:creator>
  <cp:lastModifiedBy>Bailey, Margaret E (Courts)</cp:lastModifiedBy>
  <cp:revision>3</cp:revision>
  <dcterms:created xsi:type="dcterms:W3CDTF">2024-04-18T20:42:54Z</dcterms:created>
  <dcterms:modified xsi:type="dcterms:W3CDTF">2024-10-04T20:24:14Z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